
<file path=[Content_Types].xml><?xml version="1.0" encoding="utf-8"?>
<Types xmlns="http://schemas.openxmlformats.org/package/2006/content-types">
  <Default Extension="png" ContentType="image/png"/>
  <Default Extension="bin" ContentType="application/vnd.openxmlformats-officedocument.oleObject"/>
  <Default Extension="rels" ContentType="application/vnd.openxmlformats-package.relationships+xml"/>
  <Default Extension="xml" ContentType="application/xml"/>
  <Default Extension="fntdata" ContentType="application/x-fontdata"/>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12192000" cy="6858000"/>
  <p:notesSz cx="7010400" cy="9296400"/>
  <p:embeddedFontLst>
    <p:embeddedFont>
      <p:font typeface="Arial Narrow" panose="020B0606020202030204" pitchFamily="34" charset="0"/>
      <p:regular r:id="rId11"/>
      <p:bold r:id="rId12"/>
      <p:italic r:id="rId13"/>
      <p:boldItalic r:id="rId14"/>
    </p:embeddedFont>
    <p:embeddedFont>
      <p:font typeface="Calibri" panose="020F0502020204030204" pitchFamily="34" charset="0"/>
      <p:regular r:id="rId15"/>
      <p:bold r:id="rId16"/>
      <p:italic r:id="rId17"/>
      <p:boldItalic r:id="rId18"/>
    </p:embeddedFont>
    <p:embeddedFont>
      <p:font typeface="Tahoma" panose="020B0604030504040204" pitchFamily="34" charset="0"/>
      <p:regular r:id="rId19"/>
      <p:bold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1" roundtripDataSignature="AMtx7mjrDV9tA5XdWoDPbPmG3IKt3ypUN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3" Type="http://schemas.openxmlformats.org/officeDocument/2006/relationships/slide" Target="slides/slide2.xml"/><Relationship Id="rId21" Type="http://customschemas.google.com/relationships/presentationmetadata" Target="metadata"/><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viewProps" Target="viewProps.xml"/><Relationship Id="rId10" Type="http://schemas.openxmlformats.org/officeDocument/2006/relationships/notesMaster" Target="notesMasters/notesMaster1.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6435"/>
          </a:xfrm>
          <a:prstGeom prst="rect">
            <a:avLst/>
          </a:prstGeom>
          <a:noFill/>
          <a:ln>
            <a:noFill/>
          </a:ln>
        </p:spPr>
        <p:txBody>
          <a:bodyPr spcFirstLastPara="1" wrap="square" lIns="93150" tIns="46575" rIns="93150" bIns="46575"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939" y="0"/>
            <a:ext cx="3037840" cy="466435"/>
          </a:xfrm>
          <a:prstGeom prst="rect">
            <a:avLst/>
          </a:prstGeom>
          <a:noFill/>
          <a:ln>
            <a:noFill/>
          </a:ln>
        </p:spPr>
        <p:txBody>
          <a:bodyPr spcFirstLastPara="1" wrap="square" lIns="93150" tIns="46575" rIns="93150" bIns="46575"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73892"/>
            <a:ext cx="5608320" cy="3660457"/>
          </a:xfrm>
          <a:prstGeom prst="rect">
            <a:avLst/>
          </a:prstGeom>
          <a:noFill/>
          <a:ln>
            <a:noFill/>
          </a:ln>
        </p:spPr>
        <p:txBody>
          <a:bodyPr spcFirstLastPara="1" wrap="square" lIns="93150" tIns="46575" rIns="93150" bIns="4657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8"/>
            <a:ext cx="3037840" cy="466434"/>
          </a:xfrm>
          <a:prstGeom prst="rect">
            <a:avLst/>
          </a:prstGeom>
          <a:noFill/>
          <a:ln>
            <a:noFill/>
          </a:ln>
        </p:spPr>
        <p:txBody>
          <a:bodyPr spcFirstLastPara="1" wrap="square" lIns="93150" tIns="46575" rIns="93150" bIns="46575"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939" y="8829968"/>
            <a:ext cx="3037840" cy="466434"/>
          </a:xfrm>
          <a:prstGeom prst="rect">
            <a:avLst/>
          </a:prstGeom>
          <a:noFill/>
          <a:ln>
            <a:noFill/>
          </a:ln>
        </p:spPr>
        <p:txBody>
          <a:bodyPr spcFirstLastPara="1" wrap="square" lIns="93150" tIns="46575" rIns="93150" bIns="46575" anchor="b" anchorCtr="0">
            <a:noAutofit/>
          </a:bodyPr>
          <a:lstStyle/>
          <a:p>
            <a:pPr marL="0" marR="0" lvl="0" indent="0" algn="r" rtl="0">
              <a:lnSpc>
                <a:spcPct val="100000"/>
              </a:lnSpc>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 name="Google Shape;85;p2:notes"/>
          <p:cNvSpPr txBox="1">
            <a:spLocks noGrp="1"/>
          </p:cNvSpPr>
          <p:nvPr>
            <p:ph type="body" idx="1"/>
          </p:nvPr>
        </p:nvSpPr>
        <p:spPr>
          <a:xfrm>
            <a:off x="701040" y="4473892"/>
            <a:ext cx="5608320" cy="3660457"/>
          </a:xfrm>
          <a:prstGeom prst="rect">
            <a:avLst/>
          </a:prstGeom>
          <a:noFill/>
          <a:ln>
            <a:noFill/>
          </a:ln>
        </p:spPr>
        <p:txBody>
          <a:bodyPr spcFirstLastPara="1" wrap="square" lIns="93150" tIns="46575" rIns="93150" bIns="46575" anchor="t" anchorCtr="0">
            <a:noAutofit/>
          </a:bodyPr>
          <a:lstStyle/>
          <a:p>
            <a:pPr marL="0" lvl="0" indent="0" algn="l" rtl="0">
              <a:lnSpc>
                <a:spcPct val="100000"/>
              </a:lnSpc>
              <a:spcBef>
                <a:spcPts val="0"/>
              </a:spcBef>
              <a:spcAft>
                <a:spcPts val="0"/>
              </a:spcAft>
              <a:buSzPts val="1400"/>
              <a:buNone/>
            </a:pPr>
            <a:r>
              <a:rPr lang="en-US"/>
              <a:t>Somebody may have already reviewed what New View Alliance is with you, but…New View is the agency that provides administrative support to New Directions which is responsible for providing the direct services to youth and their families.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New View provides New Directions with services including Human Resources, Finance, Compliance, IT, and so on.  </a:t>
            </a:r>
            <a:endParaRPr/>
          </a:p>
          <a:p>
            <a:pPr marL="0" lvl="0" indent="0" algn="l" rtl="0">
              <a:lnSpc>
                <a:spcPct val="100000"/>
              </a:lnSpc>
              <a:spcBef>
                <a:spcPts val="0"/>
              </a:spcBef>
              <a:spcAft>
                <a:spcPts val="0"/>
              </a:spcAft>
              <a:buSzPts val="1400"/>
              <a:buNone/>
            </a:pPr>
            <a:endParaRPr/>
          </a:p>
        </p:txBody>
      </p:sp>
      <p:sp>
        <p:nvSpPr>
          <p:cNvPr id="86" name="Google Shape;86;p2:notes"/>
          <p:cNvSpPr txBox="1">
            <a:spLocks noGrp="1"/>
          </p:cNvSpPr>
          <p:nvPr>
            <p:ph type="sldNum" idx="12"/>
          </p:nvPr>
        </p:nvSpPr>
        <p:spPr>
          <a:xfrm>
            <a:off x="3970939" y="8829968"/>
            <a:ext cx="3037840" cy="466434"/>
          </a:xfrm>
          <a:prstGeom prst="rect">
            <a:avLst/>
          </a:prstGeom>
          <a:noFill/>
          <a:ln>
            <a:noFill/>
          </a:ln>
        </p:spPr>
        <p:txBody>
          <a:bodyPr spcFirstLastPara="1" wrap="square" lIns="93150" tIns="46575" rIns="93150" bIns="46575" anchor="b" anchorCtr="0">
            <a:noAutofit/>
          </a:bodyPr>
          <a:lstStyle/>
          <a:p>
            <a:pPr marL="0" lvl="0" indent="0" algn="r" rtl="0">
              <a:lnSpc>
                <a:spcPct val="100000"/>
              </a:lnSpc>
              <a:spcBef>
                <a:spcPts val="0"/>
              </a:spcBef>
              <a:spcAft>
                <a:spcPts val="0"/>
              </a:spcAft>
              <a:buNone/>
            </a:pPr>
            <a:fld id="{00000000-1234-1234-1234-123412341234}" type="slidenum">
              <a:rPr lang="en-US"/>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 name="Google Shape;94;p8:notes"/>
          <p:cNvSpPr txBox="1">
            <a:spLocks noGrp="1"/>
          </p:cNvSpPr>
          <p:nvPr>
            <p:ph type="body" idx="1"/>
          </p:nvPr>
        </p:nvSpPr>
        <p:spPr>
          <a:xfrm>
            <a:off x="701040" y="4473892"/>
            <a:ext cx="5608320" cy="3660457"/>
          </a:xfrm>
          <a:prstGeom prst="rect">
            <a:avLst/>
          </a:prstGeom>
          <a:noFill/>
          <a:ln>
            <a:noFill/>
          </a:ln>
        </p:spPr>
        <p:txBody>
          <a:bodyPr spcFirstLastPara="1" wrap="square" lIns="93150" tIns="46575" rIns="93150" bIns="46575" anchor="t" anchorCtr="0">
            <a:noAutofit/>
          </a:bodyPr>
          <a:lstStyle/>
          <a:p>
            <a:pPr marL="457200" marR="0" lvl="0" indent="-228600" algn="l" rtl="0">
              <a:lnSpc>
                <a:spcPct val="100000"/>
              </a:lnSpc>
              <a:spcBef>
                <a:spcPts val="0"/>
              </a:spcBef>
              <a:spcAft>
                <a:spcPts val="0"/>
              </a:spcAft>
              <a:buSzPts val="1400"/>
              <a:buNone/>
            </a:pPr>
            <a:r>
              <a:rPr lang="en-US"/>
              <a:t>Corporate Compliance falls within the Corporate Integrity Department, which also includes Privacy and Quality Improvement.  </a:t>
            </a:r>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r>
              <a:rPr lang="en-US"/>
              <a:t>You will hear more about Privacy during orientation and Quality Improvement through Relias (which our Learning Management System).</a:t>
            </a:r>
            <a:endParaRPr/>
          </a:p>
          <a:p>
            <a:pPr marL="457200" marR="0" lvl="0" indent="-228600" algn="l" rtl="0">
              <a:lnSpc>
                <a:spcPct val="100000"/>
              </a:lnSpc>
              <a:spcBef>
                <a:spcPts val="0"/>
              </a:spcBef>
              <a:spcAft>
                <a:spcPts val="0"/>
              </a:spcAft>
              <a:buSzPts val="1400"/>
              <a:buNone/>
            </a:pPr>
            <a:endParaRPr/>
          </a:p>
        </p:txBody>
      </p:sp>
      <p:sp>
        <p:nvSpPr>
          <p:cNvPr id="95" name="Google Shape;95;p8:notes"/>
          <p:cNvSpPr txBox="1">
            <a:spLocks noGrp="1"/>
          </p:cNvSpPr>
          <p:nvPr>
            <p:ph type="sldNum" idx="12"/>
          </p:nvPr>
        </p:nvSpPr>
        <p:spPr>
          <a:xfrm>
            <a:off x="3970939" y="8829968"/>
            <a:ext cx="3037840" cy="466434"/>
          </a:xfrm>
          <a:prstGeom prst="rect">
            <a:avLst/>
          </a:prstGeom>
          <a:noFill/>
          <a:ln>
            <a:noFill/>
          </a:ln>
        </p:spPr>
        <p:txBody>
          <a:bodyPr spcFirstLastPara="1" wrap="square" lIns="93150" tIns="46575" rIns="93150" bIns="46575" anchor="b" anchorCtr="0">
            <a:noAutofit/>
          </a:bodyPr>
          <a:lstStyle/>
          <a:p>
            <a:pPr marL="0" lvl="0" indent="0" algn="r" rtl="0">
              <a:lnSpc>
                <a:spcPct val="100000"/>
              </a:lnSpc>
              <a:spcBef>
                <a:spcPts val="0"/>
              </a:spcBef>
              <a:spcAft>
                <a:spcPts val="0"/>
              </a:spcAft>
              <a:buNone/>
            </a:pPr>
            <a:fld id="{00000000-1234-1234-1234-123412341234}" type="slidenum">
              <a:rPr lang="en-US" sz="1200">
                <a:solidFill>
                  <a:schemeClr val="dk1"/>
                </a:solidFill>
                <a:latin typeface="Calibri"/>
                <a:ea typeface="Calibri"/>
                <a:cs typeface="Calibri"/>
                <a:sym typeface="Calibri"/>
              </a:rPr>
              <a:t>2</a:t>
            </a:fld>
            <a:endParaRPr sz="1200">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1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 name="Google Shape;102;p13:notes"/>
          <p:cNvSpPr txBox="1">
            <a:spLocks noGrp="1"/>
          </p:cNvSpPr>
          <p:nvPr>
            <p:ph type="body" idx="1"/>
          </p:nvPr>
        </p:nvSpPr>
        <p:spPr>
          <a:xfrm>
            <a:off x="701040" y="4473892"/>
            <a:ext cx="5608320" cy="3660457"/>
          </a:xfrm>
          <a:prstGeom prst="rect">
            <a:avLst/>
          </a:prstGeom>
          <a:noFill/>
          <a:ln>
            <a:noFill/>
          </a:ln>
        </p:spPr>
        <p:txBody>
          <a:bodyPr spcFirstLastPara="1" wrap="square" lIns="93150" tIns="46575" rIns="93150" bIns="46575" anchor="t" anchorCtr="0">
            <a:noAutofit/>
          </a:bodyPr>
          <a:lstStyle/>
          <a:p>
            <a:pPr marL="0" lvl="0" indent="0" algn="l" rtl="0">
              <a:lnSpc>
                <a:spcPct val="100000"/>
              </a:lnSpc>
              <a:spcBef>
                <a:spcPts val="0"/>
              </a:spcBef>
              <a:spcAft>
                <a:spcPts val="0"/>
              </a:spcAft>
              <a:buSzPts val="1400"/>
              <a:buNone/>
            </a:pPr>
            <a:r>
              <a:rPr lang="en-US"/>
              <a:t>Fraud, Waste, and Abuse can happen in many different way!</a:t>
            </a:r>
            <a:endParaRPr/>
          </a:p>
          <a:p>
            <a:pPr marL="628650" lvl="1" indent="-171450" algn="l" rtl="0">
              <a:lnSpc>
                <a:spcPct val="100000"/>
              </a:lnSpc>
              <a:spcBef>
                <a:spcPts val="0"/>
              </a:spcBef>
              <a:spcAft>
                <a:spcPts val="0"/>
              </a:spcAft>
              <a:buSzPts val="1400"/>
              <a:buFont typeface="Arial"/>
              <a:buChar char="•"/>
            </a:pPr>
            <a:r>
              <a:rPr lang="en-US"/>
              <a:t>Fraud is intentional deception of government programs, such as Medicaid.  Examples, might include billing for services not provided or falsifying treatment plans for our clients.  Examples include a Care Manager documenting and billing for a home visit that they did not actually provide, or a CFTSS clinician forging a parent signature on a treatment plan.</a:t>
            </a:r>
            <a:endParaRPr/>
          </a:p>
          <a:p>
            <a:pPr marL="628650" lvl="1" indent="-171450" algn="l" rtl="0">
              <a:lnSpc>
                <a:spcPct val="100000"/>
              </a:lnSpc>
              <a:spcBef>
                <a:spcPts val="0"/>
              </a:spcBef>
              <a:spcAft>
                <a:spcPts val="0"/>
              </a:spcAft>
              <a:buSzPts val="1400"/>
              <a:buFont typeface="Arial"/>
              <a:buChar char="•"/>
            </a:pPr>
            <a:r>
              <a:rPr lang="en-US"/>
              <a:t>Waste includes practices which create unnecessary costs to the Medicaid program. An example might include saying a client needs a higher level (and more expensive) service than they actually need, or more services than needed.</a:t>
            </a:r>
            <a:endParaRPr/>
          </a:p>
          <a:p>
            <a:pPr marL="628650" lvl="1" indent="-171450" algn="l" rtl="0">
              <a:lnSpc>
                <a:spcPct val="100000"/>
              </a:lnSpc>
              <a:spcBef>
                <a:spcPts val="0"/>
              </a:spcBef>
              <a:spcAft>
                <a:spcPts val="0"/>
              </a:spcAft>
              <a:buSzPts val="1400"/>
              <a:buFont typeface="Arial"/>
              <a:buChar char="•"/>
            </a:pPr>
            <a:r>
              <a:rPr lang="en-US"/>
              <a:t>Abuse related to poor practices, such as providing ineffective services that do not truly help the client.</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Doing things the way that we should: </a:t>
            </a:r>
            <a:endParaRPr/>
          </a:p>
          <a:p>
            <a:pPr marL="171176" lvl="0" indent="-171176" algn="l" rtl="0">
              <a:lnSpc>
                <a:spcPct val="100000"/>
              </a:lnSpc>
              <a:spcBef>
                <a:spcPts val="0"/>
              </a:spcBef>
              <a:spcAft>
                <a:spcPts val="0"/>
              </a:spcAft>
              <a:buSzPts val="1400"/>
              <a:buFont typeface="Arial"/>
              <a:buChar char="•"/>
            </a:pPr>
            <a:r>
              <a:rPr lang="en-US"/>
              <a:t>Reduces Medicaid costs to all of us!</a:t>
            </a:r>
            <a:endParaRPr/>
          </a:p>
          <a:p>
            <a:pPr marL="171176" lvl="0" indent="-171176" algn="l" rtl="0">
              <a:lnSpc>
                <a:spcPct val="100000"/>
              </a:lnSpc>
              <a:spcBef>
                <a:spcPts val="0"/>
              </a:spcBef>
              <a:spcAft>
                <a:spcPts val="0"/>
              </a:spcAft>
              <a:buSzPts val="1400"/>
              <a:buFont typeface="Arial"/>
              <a:buChar char="•"/>
            </a:pPr>
            <a:r>
              <a:rPr lang="en-US"/>
              <a:t>Protects our business reputation</a:t>
            </a:r>
            <a:endParaRPr/>
          </a:p>
          <a:p>
            <a:pPr marL="171176" lvl="0" indent="-171176" algn="l" rtl="0">
              <a:lnSpc>
                <a:spcPct val="100000"/>
              </a:lnSpc>
              <a:spcBef>
                <a:spcPts val="0"/>
              </a:spcBef>
              <a:spcAft>
                <a:spcPts val="0"/>
              </a:spcAft>
              <a:buSzPts val="1400"/>
              <a:buFont typeface="Arial"/>
              <a:buChar char="•"/>
            </a:pPr>
            <a:r>
              <a:rPr lang="en-US"/>
              <a:t>Produces good audit results from government agencies (which helps minimize fines and penalties)</a:t>
            </a:r>
            <a:endParaRPr/>
          </a:p>
          <a:p>
            <a:pPr marL="171176" marR="0" lvl="0" indent="-171176" algn="l" rtl="0">
              <a:lnSpc>
                <a:spcPct val="100000"/>
              </a:lnSpc>
              <a:spcBef>
                <a:spcPts val="0"/>
              </a:spcBef>
              <a:spcAft>
                <a:spcPts val="0"/>
              </a:spcAft>
              <a:buClr>
                <a:srgbClr val="000000"/>
              </a:buClr>
              <a:buSzPts val="1400"/>
              <a:buFont typeface="Arial"/>
              <a:buChar char="•"/>
            </a:pPr>
            <a:r>
              <a:rPr lang="en-US"/>
              <a:t>Protects you by expecting you to do the right thing</a:t>
            </a:r>
            <a:endParaRPr/>
          </a:p>
        </p:txBody>
      </p:sp>
      <p:sp>
        <p:nvSpPr>
          <p:cNvPr id="103" name="Google Shape;103;p13:notes"/>
          <p:cNvSpPr txBox="1">
            <a:spLocks noGrp="1"/>
          </p:cNvSpPr>
          <p:nvPr>
            <p:ph type="sldNum" idx="12"/>
          </p:nvPr>
        </p:nvSpPr>
        <p:spPr>
          <a:xfrm>
            <a:off x="3970939" y="8829968"/>
            <a:ext cx="3037840" cy="466434"/>
          </a:xfrm>
          <a:prstGeom prst="rect">
            <a:avLst/>
          </a:prstGeom>
          <a:noFill/>
          <a:ln>
            <a:noFill/>
          </a:ln>
        </p:spPr>
        <p:txBody>
          <a:bodyPr spcFirstLastPara="1" wrap="square" lIns="93150" tIns="46575" rIns="93150" bIns="46575" anchor="b" anchorCtr="0">
            <a:noAutofit/>
          </a:bodyPr>
          <a:lstStyle/>
          <a:p>
            <a:pPr marL="0" lvl="0" indent="0" algn="r" rtl="0">
              <a:lnSpc>
                <a:spcPct val="100000"/>
              </a:lnSpc>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1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 name="Google Shape;109;p18:notes"/>
          <p:cNvSpPr txBox="1">
            <a:spLocks noGrp="1"/>
          </p:cNvSpPr>
          <p:nvPr>
            <p:ph type="body" idx="1"/>
          </p:nvPr>
        </p:nvSpPr>
        <p:spPr>
          <a:xfrm>
            <a:off x="701040" y="4473892"/>
            <a:ext cx="5608320" cy="3660457"/>
          </a:xfrm>
          <a:prstGeom prst="rect">
            <a:avLst/>
          </a:prstGeom>
          <a:noFill/>
          <a:ln>
            <a:noFill/>
          </a:ln>
        </p:spPr>
        <p:txBody>
          <a:bodyPr spcFirstLastPara="1" wrap="square" lIns="93150" tIns="46575" rIns="93150" bIns="46575" anchor="t" anchorCtr="0">
            <a:noAutofit/>
          </a:bodyPr>
          <a:lstStyle/>
          <a:p>
            <a:pPr marL="0" lvl="0" indent="0" algn="l" rtl="0">
              <a:lnSpc>
                <a:spcPct val="100000"/>
              </a:lnSpc>
              <a:spcBef>
                <a:spcPts val="0"/>
              </a:spcBef>
              <a:spcAft>
                <a:spcPts val="0"/>
              </a:spcAft>
              <a:buSzPts val="1400"/>
              <a:buNone/>
            </a:pPr>
            <a:r>
              <a:rPr lang="en-US"/>
              <a:t>The Standard of Conduct describes how to act ethically: </a:t>
            </a:r>
            <a:r>
              <a:rPr lang="en-US" b="1"/>
              <a:t>provide good quality of care, be accurate with all documentation (including time sheet), avoiding Conflicts of Interest</a:t>
            </a:r>
            <a:r>
              <a:rPr lang="en-US"/>
              <a:t>, etc.</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Accurate documentation is critical!  What is the </a:t>
            </a:r>
            <a:r>
              <a:rPr lang="en-US" b="1"/>
              <a:t>Golden Rule of documentation</a:t>
            </a:r>
            <a:r>
              <a:rPr lang="en-US"/>
              <a:t>??  </a:t>
            </a:r>
            <a:endParaRPr/>
          </a:p>
          <a:p>
            <a:pPr marL="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Clr>
                <a:srgbClr val="000000"/>
              </a:buClr>
              <a:buSzPts val="1400"/>
              <a:buFont typeface="Arial"/>
              <a:buNone/>
            </a:pPr>
            <a:r>
              <a:rPr lang="en-US"/>
              <a:t>Reporting problems is a key component of our compliance plan. </a:t>
            </a:r>
            <a:r>
              <a:rPr lang="en-US" b="1"/>
              <a:t>As employees, we all have an obligation to report violations of the Standards of Conduct!</a:t>
            </a:r>
            <a:endParaRPr/>
          </a:p>
          <a:p>
            <a:pPr marL="628650" marR="0" lvl="1" indent="-171450" algn="l" rtl="0">
              <a:lnSpc>
                <a:spcPct val="100000"/>
              </a:lnSpc>
              <a:spcBef>
                <a:spcPts val="0"/>
              </a:spcBef>
              <a:spcAft>
                <a:spcPts val="0"/>
              </a:spcAft>
              <a:buClr>
                <a:srgbClr val="000000"/>
              </a:buClr>
              <a:buSzPts val="1400"/>
              <a:buFont typeface="Arial"/>
              <a:buChar char="•"/>
            </a:pPr>
            <a:r>
              <a:rPr lang="en-US"/>
              <a:t>What is first step when you see someone doing something wrong?</a:t>
            </a:r>
            <a:endParaRPr/>
          </a:p>
          <a:p>
            <a:pPr marL="627644" lvl="1" indent="-171175" algn="l" rtl="0">
              <a:lnSpc>
                <a:spcPct val="100000"/>
              </a:lnSpc>
              <a:spcBef>
                <a:spcPts val="0"/>
              </a:spcBef>
              <a:spcAft>
                <a:spcPts val="0"/>
              </a:spcAft>
              <a:buSzPts val="1400"/>
              <a:buFont typeface="Arial"/>
              <a:buChar char="•"/>
            </a:pPr>
            <a:r>
              <a:rPr lang="en-US"/>
              <a:t>What if they still do it?</a:t>
            </a:r>
            <a:endParaRPr/>
          </a:p>
          <a:p>
            <a:pPr marL="627644" lvl="1" indent="-171175" algn="l" rtl="0">
              <a:lnSpc>
                <a:spcPct val="100000"/>
              </a:lnSpc>
              <a:spcBef>
                <a:spcPts val="0"/>
              </a:spcBef>
              <a:spcAft>
                <a:spcPts val="0"/>
              </a:spcAft>
              <a:buSzPts val="1400"/>
              <a:buFont typeface="Arial"/>
              <a:buChar char="•"/>
            </a:pPr>
            <a:r>
              <a:rPr lang="en-US"/>
              <a:t>What if you boss tells you to do something that is wrong?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The Whistleblower policy describes the process to report problems.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b="1"/>
              <a:t>Nobody should harass you for filing a report!!</a:t>
            </a:r>
            <a:r>
              <a:rPr lang="en-US"/>
              <a:t> What do you do if you believe you are being harassed because you reported someone?  (Non-retaliation policy describes what to do in case you believe you are being harassed.)</a:t>
            </a:r>
            <a:endParaRPr/>
          </a:p>
          <a:p>
            <a:pPr marL="0" lvl="0" indent="0" algn="l" rtl="0">
              <a:lnSpc>
                <a:spcPct val="100000"/>
              </a:lnSpc>
              <a:spcBef>
                <a:spcPts val="0"/>
              </a:spcBef>
              <a:spcAft>
                <a:spcPts val="0"/>
              </a:spcAft>
              <a:buSzPts val="1400"/>
              <a:buFont typeface="Arial"/>
              <a:buNone/>
            </a:pPr>
            <a:endParaRPr/>
          </a:p>
          <a:p>
            <a:pPr marL="0" lvl="0" indent="0" algn="l" rtl="0">
              <a:lnSpc>
                <a:spcPct val="100000"/>
              </a:lnSpc>
              <a:spcBef>
                <a:spcPts val="0"/>
              </a:spcBef>
              <a:spcAft>
                <a:spcPts val="0"/>
              </a:spcAft>
              <a:buSzPts val="1400"/>
              <a:buNone/>
            </a:pPr>
            <a:r>
              <a:rPr lang="en-US"/>
              <a:t>Compliance is a resource, as well!!  (Next slide!!)</a:t>
            </a:r>
            <a:endParaRPr/>
          </a:p>
          <a:p>
            <a:pPr marL="628650" lvl="1" indent="-82550" algn="l" rtl="0">
              <a:lnSpc>
                <a:spcPct val="100000"/>
              </a:lnSpc>
              <a:spcBef>
                <a:spcPts val="0"/>
              </a:spcBef>
              <a:spcAft>
                <a:spcPts val="0"/>
              </a:spcAft>
              <a:buSzPts val="1400"/>
              <a:buFont typeface="Arial"/>
              <a:buNone/>
            </a:pPr>
            <a:endParaRPr/>
          </a:p>
          <a:p>
            <a:pPr marL="627644" lvl="1" indent="-82275" algn="l" rtl="0">
              <a:lnSpc>
                <a:spcPct val="100000"/>
              </a:lnSpc>
              <a:spcBef>
                <a:spcPts val="0"/>
              </a:spcBef>
              <a:spcAft>
                <a:spcPts val="0"/>
              </a:spcAft>
              <a:buSzPts val="1400"/>
              <a:buFont typeface="Arial"/>
              <a:buNone/>
            </a:pP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110" name="Google Shape;110;p18:notes"/>
          <p:cNvSpPr txBox="1">
            <a:spLocks noGrp="1"/>
          </p:cNvSpPr>
          <p:nvPr>
            <p:ph type="sldNum" idx="12"/>
          </p:nvPr>
        </p:nvSpPr>
        <p:spPr>
          <a:xfrm>
            <a:off x="3970939" y="8829968"/>
            <a:ext cx="3037840" cy="466434"/>
          </a:xfrm>
          <a:prstGeom prst="rect">
            <a:avLst/>
          </a:prstGeom>
          <a:noFill/>
          <a:ln>
            <a:noFill/>
          </a:ln>
        </p:spPr>
        <p:txBody>
          <a:bodyPr spcFirstLastPara="1" wrap="square" lIns="93150" tIns="46575" rIns="93150" bIns="46575" anchor="b" anchorCtr="0">
            <a:noAutofit/>
          </a:bodyPr>
          <a:lstStyle/>
          <a:p>
            <a:pPr marL="0" lvl="0" indent="0" algn="r" rtl="0">
              <a:lnSpc>
                <a:spcPct val="100000"/>
              </a:lnSpc>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19: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 name="Google Shape;118;p19:notes"/>
          <p:cNvSpPr txBox="1">
            <a:spLocks noGrp="1"/>
          </p:cNvSpPr>
          <p:nvPr>
            <p:ph type="body" idx="1"/>
          </p:nvPr>
        </p:nvSpPr>
        <p:spPr>
          <a:xfrm>
            <a:off x="701040" y="4473892"/>
            <a:ext cx="5608320" cy="3660457"/>
          </a:xfrm>
          <a:prstGeom prst="rect">
            <a:avLst/>
          </a:prstGeom>
          <a:noFill/>
          <a:ln>
            <a:noFill/>
          </a:ln>
        </p:spPr>
        <p:txBody>
          <a:bodyPr spcFirstLastPara="1" wrap="square" lIns="93150" tIns="46575" rIns="93150" bIns="4657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a:t>Corporate Compliance is a resource as well, if you are aware of things like ethical violations, fraud, retaliation, or harassment</a:t>
            </a:r>
            <a:endParaRPr/>
          </a:p>
          <a:p>
            <a:pPr marL="0" lvl="0" indent="0" algn="l" rtl="0">
              <a:lnSpc>
                <a:spcPct val="100000"/>
              </a:lnSpc>
              <a:spcBef>
                <a:spcPts val="0"/>
              </a:spcBef>
              <a:spcAft>
                <a:spcPts val="0"/>
              </a:spcAft>
              <a:buSzPts val="1400"/>
              <a:buNone/>
            </a:pPr>
            <a:endParaRPr b="1"/>
          </a:p>
          <a:p>
            <a:pPr marL="0" lvl="0" indent="0" algn="l" rtl="0">
              <a:lnSpc>
                <a:spcPct val="100000"/>
              </a:lnSpc>
              <a:spcBef>
                <a:spcPts val="0"/>
              </a:spcBef>
              <a:spcAft>
                <a:spcPts val="0"/>
              </a:spcAft>
              <a:buSzPts val="1400"/>
              <a:buNone/>
            </a:pPr>
            <a:endParaRPr b="1"/>
          </a:p>
          <a:p>
            <a:pPr marL="0" lvl="0" indent="0" algn="l" rtl="0">
              <a:lnSpc>
                <a:spcPct val="100000"/>
              </a:lnSpc>
              <a:spcBef>
                <a:spcPts val="0"/>
              </a:spcBef>
              <a:spcAft>
                <a:spcPts val="0"/>
              </a:spcAft>
              <a:buSzPts val="1400"/>
              <a:buNone/>
            </a:pPr>
            <a:r>
              <a:rPr lang="en-US" b="1"/>
              <a:t>I (Eric Fitzpatrick) am the Corporate Compliance Officer for all three agencies</a:t>
            </a:r>
            <a:r>
              <a:rPr lang="en-US"/>
              <a:t>!</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People sometime call and talk through situations.  If serious enough, I might initiate an investigation.  Other times, I might work with programs to correct problems…depend on the circumstances.</a:t>
            </a:r>
            <a:endParaRPr/>
          </a:p>
        </p:txBody>
      </p:sp>
      <p:sp>
        <p:nvSpPr>
          <p:cNvPr id="119" name="Google Shape;119;p19:notes"/>
          <p:cNvSpPr txBox="1">
            <a:spLocks noGrp="1"/>
          </p:cNvSpPr>
          <p:nvPr>
            <p:ph type="sldNum" idx="12"/>
          </p:nvPr>
        </p:nvSpPr>
        <p:spPr>
          <a:xfrm>
            <a:off x="3970939" y="8829968"/>
            <a:ext cx="3037840" cy="466434"/>
          </a:xfrm>
          <a:prstGeom prst="rect">
            <a:avLst/>
          </a:prstGeom>
          <a:noFill/>
          <a:ln>
            <a:noFill/>
          </a:ln>
        </p:spPr>
        <p:txBody>
          <a:bodyPr spcFirstLastPara="1" wrap="square" lIns="93150" tIns="46575" rIns="93150" bIns="46575" anchor="b" anchorCtr="0">
            <a:noAutofit/>
          </a:bodyPr>
          <a:lstStyle/>
          <a:p>
            <a:pPr marL="0" lvl="0" indent="0" algn="r" rtl="0">
              <a:lnSpc>
                <a:spcPct val="100000"/>
              </a:lnSpc>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2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6" name="Google Shape;126;p20:notes"/>
          <p:cNvSpPr txBox="1">
            <a:spLocks noGrp="1"/>
          </p:cNvSpPr>
          <p:nvPr>
            <p:ph type="body" idx="1"/>
          </p:nvPr>
        </p:nvSpPr>
        <p:spPr>
          <a:xfrm>
            <a:off x="701040" y="4473892"/>
            <a:ext cx="5608320" cy="3660457"/>
          </a:xfrm>
          <a:prstGeom prst="rect">
            <a:avLst/>
          </a:prstGeom>
          <a:noFill/>
          <a:ln>
            <a:noFill/>
          </a:ln>
        </p:spPr>
        <p:txBody>
          <a:bodyPr spcFirstLastPara="1" wrap="square" lIns="93150" tIns="46575" rIns="93150" bIns="46575" anchor="t" anchorCtr="0">
            <a:noAutofit/>
          </a:bodyPr>
          <a:lstStyle/>
          <a:p>
            <a:pPr marL="0" lvl="0" indent="0" algn="l" rtl="0">
              <a:lnSpc>
                <a:spcPct val="100000"/>
              </a:lnSpc>
              <a:spcBef>
                <a:spcPts val="0"/>
              </a:spcBef>
              <a:spcAft>
                <a:spcPts val="0"/>
              </a:spcAft>
              <a:buSzPts val="1400"/>
              <a:buNone/>
            </a:pPr>
            <a:r>
              <a:rPr lang="en-US"/>
              <a:t>Despite having a non-harassment policy, we know people still fear making reports.  If you feel like you want </a:t>
            </a:r>
            <a:r>
              <a:rPr lang="en-US" b="1"/>
              <a:t>to make an anonymous report </a:t>
            </a:r>
            <a:r>
              <a:rPr lang="en-US"/>
              <a:t>for any reason (including fraud), PLEASE use our Hotline!</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Explain Hotline:</a:t>
            </a:r>
            <a:endParaRPr/>
          </a:p>
          <a:p>
            <a:pPr marL="0" lvl="0" indent="0" algn="l" rtl="0">
              <a:lnSpc>
                <a:spcPct val="100000"/>
              </a:lnSpc>
              <a:spcBef>
                <a:spcPts val="0"/>
              </a:spcBef>
              <a:spcAft>
                <a:spcPts val="0"/>
              </a:spcAft>
              <a:buSzPts val="1400"/>
              <a:buNone/>
            </a:pPr>
            <a:r>
              <a:rPr lang="en-US"/>
              <a:t>External company keeps you anonymous</a:t>
            </a:r>
            <a:endParaRPr/>
          </a:p>
          <a:p>
            <a:pPr marL="0" lvl="0" indent="0" algn="l" rtl="0">
              <a:lnSpc>
                <a:spcPct val="100000"/>
              </a:lnSpc>
              <a:spcBef>
                <a:spcPts val="0"/>
              </a:spcBef>
              <a:spcAft>
                <a:spcPts val="0"/>
              </a:spcAft>
              <a:buSzPts val="1400"/>
              <a:buNone/>
            </a:pPr>
            <a:r>
              <a:rPr lang="en-US"/>
              <a:t>Contact the Hotline any way listed on this slide</a:t>
            </a:r>
            <a:endParaRPr/>
          </a:p>
          <a:p>
            <a:pPr marL="0" lvl="0" indent="0" algn="l" rtl="0">
              <a:lnSpc>
                <a:spcPct val="100000"/>
              </a:lnSpc>
              <a:spcBef>
                <a:spcPts val="0"/>
              </a:spcBef>
              <a:spcAft>
                <a:spcPts val="0"/>
              </a:spcAft>
              <a:buSzPts val="1400"/>
              <a:buNone/>
            </a:pPr>
            <a:r>
              <a:rPr lang="en-US"/>
              <a:t>They will communicate with you to fully understand your concern</a:t>
            </a:r>
            <a:endParaRPr/>
          </a:p>
          <a:p>
            <a:pPr marL="0" lvl="0" indent="0" algn="l" rtl="0">
              <a:lnSpc>
                <a:spcPct val="100000"/>
              </a:lnSpc>
              <a:spcBef>
                <a:spcPts val="0"/>
              </a:spcBef>
              <a:spcAft>
                <a:spcPts val="0"/>
              </a:spcAft>
              <a:buSzPts val="1400"/>
              <a:buNone/>
            </a:pPr>
            <a:r>
              <a:rPr lang="en-US"/>
              <a:t>They report concerns to me</a:t>
            </a:r>
            <a:endParaRPr/>
          </a:p>
          <a:p>
            <a:pPr marL="0" lvl="0" indent="0" algn="l" rtl="0">
              <a:lnSpc>
                <a:spcPct val="100000"/>
              </a:lnSpc>
              <a:spcBef>
                <a:spcPts val="0"/>
              </a:spcBef>
              <a:spcAft>
                <a:spcPts val="0"/>
              </a:spcAft>
              <a:buSzPts val="1400"/>
              <a:buNone/>
            </a:pPr>
            <a:r>
              <a:rPr lang="en-US"/>
              <a:t>We determine how to address or to investigate</a:t>
            </a:r>
            <a:endParaRPr/>
          </a:p>
          <a:p>
            <a:pPr marL="0" lvl="0" indent="0" algn="l" rtl="0">
              <a:lnSpc>
                <a:spcPct val="100000"/>
              </a:lnSpc>
              <a:spcBef>
                <a:spcPts val="0"/>
              </a:spcBef>
              <a:spcAft>
                <a:spcPts val="0"/>
              </a:spcAft>
              <a:buSzPts val="1400"/>
              <a:buNone/>
            </a:pPr>
            <a:r>
              <a:rPr lang="en-US"/>
              <a:t>Summary of findings and corrective actions is reported to the Hotline</a:t>
            </a:r>
            <a:endParaRPr/>
          </a:p>
          <a:p>
            <a:pPr marL="0" lvl="0" indent="0" algn="l" rtl="0">
              <a:lnSpc>
                <a:spcPct val="100000"/>
              </a:lnSpc>
              <a:spcBef>
                <a:spcPts val="0"/>
              </a:spcBef>
              <a:spcAft>
                <a:spcPts val="0"/>
              </a:spcAft>
              <a:buSzPts val="1400"/>
              <a:buNone/>
            </a:pPr>
            <a:r>
              <a:rPr lang="en-US"/>
              <a:t>Hotline informs you of this summary</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We do this to be transparent with you…we want you to know what we have done to correct the problem you reported!</a:t>
            </a:r>
            <a:endParaRPr/>
          </a:p>
          <a:p>
            <a:pPr marL="0" lvl="0" indent="0" algn="l" rtl="0">
              <a:lnSpc>
                <a:spcPct val="100000"/>
              </a:lnSpc>
              <a:spcBef>
                <a:spcPts val="0"/>
              </a:spcBef>
              <a:spcAft>
                <a:spcPts val="0"/>
              </a:spcAft>
              <a:buSzPts val="1400"/>
              <a:buNone/>
            </a:pPr>
            <a:endParaRPr/>
          </a:p>
        </p:txBody>
      </p:sp>
      <p:sp>
        <p:nvSpPr>
          <p:cNvPr id="127" name="Google Shape;127;p20:notes"/>
          <p:cNvSpPr txBox="1">
            <a:spLocks noGrp="1"/>
          </p:cNvSpPr>
          <p:nvPr>
            <p:ph type="sldNum" idx="12"/>
          </p:nvPr>
        </p:nvSpPr>
        <p:spPr>
          <a:xfrm>
            <a:off x="3970939" y="8829968"/>
            <a:ext cx="3037840" cy="466434"/>
          </a:xfrm>
          <a:prstGeom prst="rect">
            <a:avLst/>
          </a:prstGeom>
          <a:noFill/>
          <a:ln>
            <a:noFill/>
          </a:ln>
        </p:spPr>
        <p:txBody>
          <a:bodyPr spcFirstLastPara="1" wrap="square" lIns="93150" tIns="46575" rIns="93150" bIns="46575" anchor="b" anchorCtr="0">
            <a:noAutofit/>
          </a:bodyPr>
          <a:lstStyle/>
          <a:p>
            <a:pPr marL="0" lvl="0" indent="0" algn="r" rtl="0">
              <a:lnSpc>
                <a:spcPct val="100000"/>
              </a:lnSpc>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3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3" name="Google Shape;133;p35:notes"/>
          <p:cNvSpPr txBox="1">
            <a:spLocks noGrp="1"/>
          </p:cNvSpPr>
          <p:nvPr>
            <p:ph type="body" idx="1"/>
          </p:nvPr>
        </p:nvSpPr>
        <p:spPr>
          <a:xfrm>
            <a:off x="701040" y="4473892"/>
            <a:ext cx="5608320" cy="3660457"/>
          </a:xfrm>
          <a:prstGeom prst="rect">
            <a:avLst/>
          </a:prstGeom>
          <a:noFill/>
          <a:ln>
            <a:noFill/>
          </a:ln>
        </p:spPr>
        <p:txBody>
          <a:bodyPr spcFirstLastPara="1" wrap="square" lIns="93150" tIns="46575" rIns="93150" bIns="46575" anchor="t" anchorCtr="0">
            <a:noAutofit/>
          </a:bodyPr>
          <a:lstStyle/>
          <a:p>
            <a:pPr marL="0" lvl="0" indent="0" algn="l" rtl="0">
              <a:lnSpc>
                <a:spcPct val="100000"/>
              </a:lnSpc>
              <a:spcBef>
                <a:spcPts val="0"/>
              </a:spcBef>
              <a:spcAft>
                <a:spcPts val="0"/>
              </a:spcAft>
              <a:buSzPts val="1400"/>
              <a:buNone/>
            </a:pPr>
            <a:r>
              <a:rPr lang="en-US"/>
              <a:t>This is our Hotline poster.  This should be posted at your sites. If it is not, please let your supervisor or me know.</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This includes a list of things you can report, but is not limited to this!</a:t>
            </a:r>
            <a:endParaRPr/>
          </a:p>
          <a:p>
            <a:pPr marL="0" lvl="0" indent="0" algn="l" rtl="0">
              <a:lnSpc>
                <a:spcPct val="100000"/>
              </a:lnSpc>
              <a:spcBef>
                <a:spcPts val="0"/>
              </a:spcBef>
              <a:spcAft>
                <a:spcPts val="0"/>
              </a:spcAft>
              <a:buSzPts val="1400"/>
              <a:buNone/>
            </a:pPr>
            <a:r>
              <a:rPr lang="en-US"/>
              <a:t> </a:t>
            </a:r>
            <a:endParaRPr/>
          </a:p>
        </p:txBody>
      </p:sp>
      <p:sp>
        <p:nvSpPr>
          <p:cNvPr id="134" name="Google Shape;134;p35:notes"/>
          <p:cNvSpPr txBox="1">
            <a:spLocks noGrp="1"/>
          </p:cNvSpPr>
          <p:nvPr>
            <p:ph type="sldNum" idx="12"/>
          </p:nvPr>
        </p:nvSpPr>
        <p:spPr>
          <a:xfrm>
            <a:off x="3970939" y="8829968"/>
            <a:ext cx="3037840" cy="466434"/>
          </a:xfrm>
          <a:prstGeom prst="rect">
            <a:avLst/>
          </a:prstGeom>
          <a:noFill/>
          <a:ln>
            <a:noFill/>
          </a:ln>
        </p:spPr>
        <p:txBody>
          <a:bodyPr spcFirstLastPara="1" wrap="square" lIns="93150" tIns="46575" rIns="93150" bIns="46575" anchor="b" anchorCtr="0">
            <a:noAutofit/>
          </a:bodyPr>
          <a:lstStyle/>
          <a:p>
            <a:pPr marL="0" lvl="0" indent="0" algn="r" rtl="0">
              <a:lnSpc>
                <a:spcPct val="100000"/>
              </a:lnSpc>
              <a:spcBef>
                <a:spcPts val="0"/>
              </a:spcBef>
              <a:spcAft>
                <a:spcPts val="0"/>
              </a:spcAft>
              <a:buNone/>
            </a:pPr>
            <a:fld id="{00000000-1234-1234-1234-123412341234}" type="slidenum">
              <a:rPr lang="en-US" sz="1200">
                <a:solidFill>
                  <a:schemeClr val="dk1"/>
                </a:solidFill>
                <a:latin typeface="Calibri"/>
                <a:ea typeface="Calibri"/>
                <a:cs typeface="Calibri"/>
                <a:sym typeface="Calibri"/>
              </a:rPr>
              <a:t>7</a:t>
            </a:fld>
            <a:endParaRPr sz="1200">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36:notes"/>
          <p:cNvSpPr txBox="1">
            <a:spLocks noGrp="1"/>
          </p:cNvSpPr>
          <p:nvPr>
            <p:ph type="body" idx="1"/>
          </p:nvPr>
        </p:nvSpPr>
        <p:spPr>
          <a:xfrm>
            <a:off x="701040" y="4473892"/>
            <a:ext cx="5608320" cy="3660457"/>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139" name="Google Shape;139;p3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8"/>
        <p:cNvGrpSpPr/>
        <p:nvPr/>
      </p:nvGrpSpPr>
      <p:grpSpPr>
        <a:xfrm>
          <a:off x="0" y="0"/>
          <a:ext cx="0" cy="0"/>
          <a:chOff x="0" y="0"/>
          <a:chExt cx="0" cy="0"/>
        </a:xfrm>
      </p:grpSpPr>
      <p:sp>
        <p:nvSpPr>
          <p:cNvPr id="19" name="Google Shape;19;p25"/>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4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5"/>
          <p:cNvSpPr txBox="1">
            <a:spLocks noGrp="1"/>
          </p:cNvSpPr>
          <p:nvPr>
            <p:ph type="body" idx="1"/>
          </p:nvPr>
        </p:nvSpPr>
        <p:spPr>
          <a:xfrm>
            <a:off x="1097280" y="1845734"/>
            <a:ext cx="10058400" cy="402336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21" name="Google Shape;21;p25"/>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25"/>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25"/>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4"/>
        <p:cNvGrpSpPr/>
        <p:nvPr/>
      </p:nvGrpSpPr>
      <p:grpSpPr>
        <a:xfrm>
          <a:off x="0" y="0"/>
          <a:ext cx="0" cy="0"/>
          <a:chOff x="0" y="0"/>
          <a:chExt cx="0" cy="0"/>
        </a:xfrm>
      </p:grpSpPr>
      <p:sp>
        <p:nvSpPr>
          <p:cNvPr id="25" name="Google Shape;25;p27"/>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27"/>
          <p:cNvSpPr txBox="1">
            <a:spLocks noGrp="1"/>
          </p:cNvSpPr>
          <p:nvPr>
            <p:ph type="body" idx="1"/>
          </p:nvPr>
        </p:nvSpPr>
        <p:spPr>
          <a:xfrm>
            <a:off x="1097279" y="1845734"/>
            <a:ext cx="4937760" cy="402336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27" name="Google Shape;27;p27"/>
          <p:cNvSpPr txBox="1">
            <a:spLocks noGrp="1"/>
          </p:cNvSpPr>
          <p:nvPr>
            <p:ph type="body" idx="2"/>
          </p:nvPr>
        </p:nvSpPr>
        <p:spPr>
          <a:xfrm>
            <a:off x="6217920" y="1845735"/>
            <a:ext cx="4937760" cy="402336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28" name="Google Shape;28;p27"/>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7"/>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27"/>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31"/>
        <p:cNvGrpSpPr/>
        <p:nvPr/>
      </p:nvGrpSpPr>
      <p:grpSpPr>
        <a:xfrm>
          <a:off x="0" y="0"/>
          <a:ext cx="0" cy="0"/>
          <a:chOff x="0" y="0"/>
          <a:chExt cx="0" cy="0"/>
        </a:xfrm>
      </p:grpSpPr>
      <p:sp>
        <p:nvSpPr>
          <p:cNvPr id="32" name="Google Shape;32;p26"/>
          <p:cNvSpPr/>
          <p:nvPr/>
        </p:nvSpPr>
        <p:spPr>
          <a:xfrm>
            <a:off x="3175"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 name="Google Shape;33;p26"/>
          <p:cNvSpPr/>
          <p:nvPr/>
        </p:nvSpPr>
        <p:spPr>
          <a:xfrm>
            <a:off x="15"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 name="Google Shape;34;p26"/>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26"/>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26"/>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bg>
      <p:bgPr>
        <a:solidFill>
          <a:schemeClr val="lt1"/>
        </a:solidFill>
        <a:effectLst/>
      </p:bgPr>
    </p:bg>
    <p:spTree>
      <p:nvGrpSpPr>
        <p:cNvPr id="1" name="Shape 37"/>
        <p:cNvGrpSpPr/>
        <p:nvPr/>
      </p:nvGrpSpPr>
      <p:grpSpPr>
        <a:xfrm>
          <a:off x="0" y="0"/>
          <a:ext cx="0" cy="0"/>
          <a:chOff x="0" y="0"/>
          <a:chExt cx="0" cy="0"/>
        </a:xfrm>
      </p:grpSpPr>
      <p:sp>
        <p:nvSpPr>
          <p:cNvPr id="38" name="Google Shape;38;p28"/>
          <p:cNvSpPr/>
          <p:nvPr/>
        </p:nvSpPr>
        <p:spPr>
          <a:xfrm>
            <a:off x="3175"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 name="Google Shape;39;p28"/>
          <p:cNvSpPr/>
          <p:nvPr/>
        </p:nvSpPr>
        <p:spPr>
          <a:xfrm>
            <a:off x="15"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 name="Google Shape;40;p28"/>
          <p:cNvSpPr txBox="1">
            <a:spLocks noGrp="1"/>
          </p:cNvSpPr>
          <p:nvPr>
            <p:ph type="title"/>
          </p:nvPr>
        </p:nvSpPr>
        <p:spPr>
          <a:xfrm>
            <a:off x="1097280" y="758952"/>
            <a:ext cx="10058400" cy="356616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262626"/>
              </a:buClr>
              <a:buSzPts val="8000"/>
              <a:buFont typeface="Calibri"/>
              <a:buNone/>
              <a:defRPr sz="8000" b="0">
                <a:solidFill>
                  <a:srgbClr val="26262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28"/>
          <p:cNvSpPr txBox="1">
            <a:spLocks noGrp="1"/>
          </p:cNvSpPr>
          <p:nvPr>
            <p:ph type="body" idx="1"/>
          </p:nvPr>
        </p:nvSpPr>
        <p:spPr>
          <a:xfrm>
            <a:off x="1097280" y="4453128"/>
            <a:ext cx="10058400" cy="1143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marL="914400" lvl="1" indent="-228600" algn="l">
              <a:lnSpc>
                <a:spcPct val="90000"/>
              </a:lnSpc>
              <a:spcBef>
                <a:spcPts val="200"/>
              </a:spcBef>
              <a:spcAft>
                <a:spcPts val="0"/>
              </a:spcAft>
              <a:buSzPts val="1800"/>
              <a:buNone/>
              <a:defRPr sz="1800">
                <a:solidFill>
                  <a:srgbClr val="888888"/>
                </a:solidFill>
              </a:defRPr>
            </a:lvl2pPr>
            <a:lvl3pPr marL="1371600" lvl="2" indent="-228600" algn="l">
              <a:lnSpc>
                <a:spcPct val="90000"/>
              </a:lnSpc>
              <a:spcBef>
                <a:spcPts val="400"/>
              </a:spcBef>
              <a:spcAft>
                <a:spcPts val="0"/>
              </a:spcAft>
              <a:buSzPts val="1600"/>
              <a:buNone/>
              <a:defRPr sz="1600">
                <a:solidFill>
                  <a:srgbClr val="888888"/>
                </a:solidFill>
              </a:defRPr>
            </a:lvl3pPr>
            <a:lvl4pPr marL="1828800" lvl="3" indent="-228600" algn="l">
              <a:lnSpc>
                <a:spcPct val="90000"/>
              </a:lnSpc>
              <a:spcBef>
                <a:spcPts val="400"/>
              </a:spcBef>
              <a:spcAft>
                <a:spcPts val="0"/>
              </a:spcAft>
              <a:buSzPts val="1400"/>
              <a:buNone/>
              <a:defRPr sz="1400">
                <a:solidFill>
                  <a:srgbClr val="888888"/>
                </a:solidFill>
              </a:defRPr>
            </a:lvl4pPr>
            <a:lvl5pPr marL="2286000" lvl="4" indent="-228600" algn="l">
              <a:lnSpc>
                <a:spcPct val="90000"/>
              </a:lnSpc>
              <a:spcBef>
                <a:spcPts val="400"/>
              </a:spcBef>
              <a:spcAft>
                <a:spcPts val="0"/>
              </a:spcAft>
              <a:buSzPts val="1400"/>
              <a:buNone/>
              <a:defRPr sz="1400">
                <a:solidFill>
                  <a:srgbClr val="888888"/>
                </a:solidFill>
              </a:defRPr>
            </a:lvl5pPr>
            <a:lvl6pPr marL="2743200" lvl="5" indent="-228600" algn="l">
              <a:lnSpc>
                <a:spcPct val="90000"/>
              </a:lnSpc>
              <a:spcBef>
                <a:spcPts val="400"/>
              </a:spcBef>
              <a:spcAft>
                <a:spcPts val="0"/>
              </a:spcAft>
              <a:buSzPts val="1400"/>
              <a:buNone/>
              <a:defRPr sz="1400">
                <a:solidFill>
                  <a:srgbClr val="888888"/>
                </a:solidFill>
              </a:defRPr>
            </a:lvl6pPr>
            <a:lvl7pPr marL="3200400" lvl="6" indent="-228600" algn="l">
              <a:lnSpc>
                <a:spcPct val="90000"/>
              </a:lnSpc>
              <a:spcBef>
                <a:spcPts val="400"/>
              </a:spcBef>
              <a:spcAft>
                <a:spcPts val="0"/>
              </a:spcAft>
              <a:buSzPts val="1400"/>
              <a:buNone/>
              <a:defRPr sz="1400">
                <a:solidFill>
                  <a:srgbClr val="888888"/>
                </a:solidFill>
              </a:defRPr>
            </a:lvl7pPr>
            <a:lvl8pPr marL="3657600" lvl="7" indent="-228600" algn="l">
              <a:lnSpc>
                <a:spcPct val="90000"/>
              </a:lnSpc>
              <a:spcBef>
                <a:spcPts val="400"/>
              </a:spcBef>
              <a:spcAft>
                <a:spcPts val="0"/>
              </a:spcAft>
              <a:buSzPts val="1400"/>
              <a:buNone/>
              <a:defRPr sz="1400">
                <a:solidFill>
                  <a:srgbClr val="888888"/>
                </a:solidFill>
              </a:defRPr>
            </a:lvl8pPr>
            <a:lvl9pPr marL="4114800" lvl="8" indent="-228600" algn="l">
              <a:lnSpc>
                <a:spcPct val="90000"/>
              </a:lnSpc>
              <a:spcBef>
                <a:spcPts val="400"/>
              </a:spcBef>
              <a:spcAft>
                <a:spcPts val="400"/>
              </a:spcAft>
              <a:buSzPts val="1400"/>
              <a:buNone/>
              <a:defRPr sz="1400">
                <a:solidFill>
                  <a:srgbClr val="888888"/>
                </a:solidFill>
              </a:defRPr>
            </a:lvl9pPr>
          </a:lstStyle>
          <a:p>
            <a:endParaRPr/>
          </a:p>
        </p:txBody>
      </p:sp>
      <p:sp>
        <p:nvSpPr>
          <p:cNvPr id="42" name="Google Shape;42;p28"/>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28"/>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28"/>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45" name="Google Shape;45;p28"/>
          <p:cNvCxnSpPr/>
          <p:nvPr/>
        </p:nvCxnSpPr>
        <p:spPr>
          <a:xfrm>
            <a:off x="1207658" y="4343400"/>
            <a:ext cx="9875520" cy="0"/>
          </a:xfrm>
          <a:prstGeom prst="straightConnector1">
            <a:avLst/>
          </a:prstGeom>
          <a:noFill/>
          <a:ln w="9525" cap="flat" cmpd="sng">
            <a:solidFill>
              <a:srgbClr val="7F7F7F"/>
            </a:solidFill>
            <a:prstDash val="solid"/>
            <a:round/>
            <a:headEnd type="none" w="sm" len="sm"/>
            <a:tailEnd type="none" w="sm" len="sm"/>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6"/>
        <p:cNvGrpSpPr/>
        <p:nvPr/>
      </p:nvGrpSpPr>
      <p:grpSpPr>
        <a:xfrm>
          <a:off x="0" y="0"/>
          <a:ext cx="0" cy="0"/>
          <a:chOff x="0" y="0"/>
          <a:chExt cx="0" cy="0"/>
        </a:xfrm>
      </p:grpSpPr>
      <p:sp>
        <p:nvSpPr>
          <p:cNvPr id="47" name="Google Shape;47;p29"/>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29"/>
          <p:cNvSpPr txBox="1">
            <a:spLocks noGrp="1"/>
          </p:cNvSpPr>
          <p:nvPr>
            <p:ph type="body" idx="1"/>
          </p:nvPr>
        </p:nvSpPr>
        <p:spPr>
          <a:xfrm>
            <a:off x="1097280" y="1846052"/>
            <a:ext cx="4937760" cy="736282"/>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200"/>
              </a:spcBef>
              <a:spcAft>
                <a:spcPts val="0"/>
              </a:spcAft>
              <a:buSzPts val="2000"/>
              <a:buNone/>
              <a:defRPr sz="2000" b="0" cap="none">
                <a:solidFill>
                  <a:schemeClr val="dk2"/>
                </a:solidFill>
              </a:defRPr>
            </a:lvl1pPr>
            <a:lvl2pPr marL="914400" lvl="1" indent="-228600" algn="l">
              <a:lnSpc>
                <a:spcPct val="90000"/>
              </a:lnSpc>
              <a:spcBef>
                <a:spcPts val="200"/>
              </a:spcBef>
              <a:spcAft>
                <a:spcPts val="0"/>
              </a:spcAft>
              <a:buSzPts val="2000"/>
              <a:buNone/>
              <a:defRPr sz="2000" b="1"/>
            </a:lvl2pPr>
            <a:lvl3pPr marL="1371600" lvl="2" indent="-228600" algn="l">
              <a:lnSpc>
                <a:spcPct val="90000"/>
              </a:lnSpc>
              <a:spcBef>
                <a:spcPts val="400"/>
              </a:spcBef>
              <a:spcAft>
                <a:spcPts val="0"/>
              </a:spcAft>
              <a:buSzPts val="1800"/>
              <a:buNone/>
              <a:defRPr sz="1800" b="1"/>
            </a:lvl3pPr>
            <a:lvl4pPr marL="1828800" lvl="3" indent="-228600" algn="l">
              <a:lnSpc>
                <a:spcPct val="90000"/>
              </a:lnSpc>
              <a:spcBef>
                <a:spcPts val="400"/>
              </a:spcBef>
              <a:spcAft>
                <a:spcPts val="0"/>
              </a:spcAft>
              <a:buSzPts val="1600"/>
              <a:buNone/>
              <a:defRPr sz="1600" b="1"/>
            </a:lvl4pPr>
            <a:lvl5pPr marL="2286000" lvl="4" indent="-228600" algn="l">
              <a:lnSpc>
                <a:spcPct val="90000"/>
              </a:lnSpc>
              <a:spcBef>
                <a:spcPts val="400"/>
              </a:spcBef>
              <a:spcAft>
                <a:spcPts val="0"/>
              </a:spcAft>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49" name="Google Shape;49;p29"/>
          <p:cNvSpPr txBox="1">
            <a:spLocks noGrp="1"/>
          </p:cNvSpPr>
          <p:nvPr>
            <p:ph type="body" idx="2"/>
          </p:nvPr>
        </p:nvSpPr>
        <p:spPr>
          <a:xfrm>
            <a:off x="1097280" y="2582334"/>
            <a:ext cx="4937760" cy="337820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50" name="Google Shape;50;p29"/>
          <p:cNvSpPr txBox="1">
            <a:spLocks noGrp="1"/>
          </p:cNvSpPr>
          <p:nvPr>
            <p:ph type="body" idx="3"/>
          </p:nvPr>
        </p:nvSpPr>
        <p:spPr>
          <a:xfrm>
            <a:off x="6217920" y="1846052"/>
            <a:ext cx="4937760" cy="736282"/>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200"/>
              </a:spcBef>
              <a:spcAft>
                <a:spcPts val="0"/>
              </a:spcAft>
              <a:buSzPts val="2000"/>
              <a:buNone/>
              <a:defRPr sz="2000" b="0" cap="none">
                <a:solidFill>
                  <a:schemeClr val="dk2"/>
                </a:solidFill>
              </a:defRPr>
            </a:lvl1pPr>
            <a:lvl2pPr marL="914400" lvl="1" indent="-228600" algn="l">
              <a:lnSpc>
                <a:spcPct val="90000"/>
              </a:lnSpc>
              <a:spcBef>
                <a:spcPts val="200"/>
              </a:spcBef>
              <a:spcAft>
                <a:spcPts val="0"/>
              </a:spcAft>
              <a:buSzPts val="2000"/>
              <a:buNone/>
              <a:defRPr sz="2000" b="1"/>
            </a:lvl2pPr>
            <a:lvl3pPr marL="1371600" lvl="2" indent="-228600" algn="l">
              <a:lnSpc>
                <a:spcPct val="90000"/>
              </a:lnSpc>
              <a:spcBef>
                <a:spcPts val="400"/>
              </a:spcBef>
              <a:spcAft>
                <a:spcPts val="0"/>
              </a:spcAft>
              <a:buSzPts val="1800"/>
              <a:buNone/>
              <a:defRPr sz="1800" b="1"/>
            </a:lvl3pPr>
            <a:lvl4pPr marL="1828800" lvl="3" indent="-228600" algn="l">
              <a:lnSpc>
                <a:spcPct val="90000"/>
              </a:lnSpc>
              <a:spcBef>
                <a:spcPts val="400"/>
              </a:spcBef>
              <a:spcAft>
                <a:spcPts val="0"/>
              </a:spcAft>
              <a:buSzPts val="1600"/>
              <a:buNone/>
              <a:defRPr sz="1600" b="1"/>
            </a:lvl4pPr>
            <a:lvl5pPr marL="2286000" lvl="4" indent="-228600" algn="l">
              <a:lnSpc>
                <a:spcPct val="90000"/>
              </a:lnSpc>
              <a:spcBef>
                <a:spcPts val="400"/>
              </a:spcBef>
              <a:spcAft>
                <a:spcPts val="0"/>
              </a:spcAft>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51" name="Google Shape;51;p29"/>
          <p:cNvSpPr txBox="1">
            <a:spLocks noGrp="1"/>
          </p:cNvSpPr>
          <p:nvPr>
            <p:ph type="body" idx="4"/>
          </p:nvPr>
        </p:nvSpPr>
        <p:spPr>
          <a:xfrm>
            <a:off x="6217920" y="2582334"/>
            <a:ext cx="4937760" cy="337820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52" name="Google Shape;52;p29"/>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29"/>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29"/>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5"/>
        <p:cNvGrpSpPr/>
        <p:nvPr/>
      </p:nvGrpSpPr>
      <p:grpSpPr>
        <a:xfrm>
          <a:off x="0" y="0"/>
          <a:ext cx="0" cy="0"/>
          <a:chOff x="0" y="0"/>
          <a:chExt cx="0" cy="0"/>
        </a:xfrm>
      </p:grpSpPr>
      <p:sp>
        <p:nvSpPr>
          <p:cNvPr id="56" name="Google Shape;56;p30"/>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30"/>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30"/>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30"/>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60"/>
        <p:cNvGrpSpPr/>
        <p:nvPr/>
      </p:nvGrpSpPr>
      <p:grpSpPr>
        <a:xfrm>
          <a:off x="0" y="0"/>
          <a:ext cx="0" cy="0"/>
          <a:chOff x="0" y="0"/>
          <a:chExt cx="0" cy="0"/>
        </a:xfrm>
      </p:grpSpPr>
      <p:sp>
        <p:nvSpPr>
          <p:cNvPr id="61" name="Google Shape;61;p31"/>
          <p:cNvSpPr/>
          <p:nvPr/>
        </p:nvSpPr>
        <p:spPr>
          <a:xfrm>
            <a:off x="16" y="0"/>
            <a:ext cx="4050791" cy="68580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 name="Google Shape;62;p31"/>
          <p:cNvSpPr/>
          <p:nvPr/>
        </p:nvSpPr>
        <p:spPr>
          <a:xfrm>
            <a:off x="4040071" y="0"/>
            <a:ext cx="64008" cy="68580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 name="Google Shape;63;p31"/>
          <p:cNvSpPr txBox="1">
            <a:spLocks noGrp="1"/>
          </p:cNvSpPr>
          <p:nvPr>
            <p:ph type="title"/>
          </p:nvPr>
        </p:nvSpPr>
        <p:spPr>
          <a:xfrm>
            <a:off x="457200" y="594359"/>
            <a:ext cx="3200400" cy="228600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FFFFFF"/>
              </a:buClr>
              <a:buSzPts val="3600"/>
              <a:buFont typeface="Calibri"/>
              <a:buNone/>
              <a:defRPr sz="3600" b="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31"/>
          <p:cNvSpPr txBox="1">
            <a:spLocks noGrp="1"/>
          </p:cNvSpPr>
          <p:nvPr>
            <p:ph type="body" idx="1"/>
          </p:nvPr>
        </p:nvSpPr>
        <p:spPr>
          <a:xfrm>
            <a:off x="4800600" y="731520"/>
            <a:ext cx="6492240" cy="525780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65" name="Google Shape;65;p31"/>
          <p:cNvSpPr txBox="1">
            <a:spLocks noGrp="1"/>
          </p:cNvSpPr>
          <p:nvPr>
            <p:ph type="body" idx="2"/>
          </p:nvPr>
        </p:nvSpPr>
        <p:spPr>
          <a:xfrm>
            <a:off x="457200" y="2926080"/>
            <a:ext cx="3200400" cy="337912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200"/>
              </a:spcBef>
              <a:spcAft>
                <a:spcPts val="0"/>
              </a:spcAft>
              <a:buSzPts val="1500"/>
              <a:buNone/>
              <a:defRPr sz="1500">
                <a:solidFill>
                  <a:srgbClr val="FFFFFF"/>
                </a:solidFill>
              </a:defRPr>
            </a:lvl1pPr>
            <a:lvl2pPr marL="914400" lvl="1" indent="-228600" algn="l">
              <a:lnSpc>
                <a:spcPct val="90000"/>
              </a:lnSpc>
              <a:spcBef>
                <a:spcPts val="200"/>
              </a:spcBef>
              <a:spcAft>
                <a:spcPts val="0"/>
              </a:spcAft>
              <a:buSzPts val="1200"/>
              <a:buNone/>
              <a:defRPr sz="1200"/>
            </a:lvl2pPr>
            <a:lvl3pPr marL="1371600" lvl="2" indent="-228600" algn="l">
              <a:lnSpc>
                <a:spcPct val="90000"/>
              </a:lnSpc>
              <a:spcBef>
                <a:spcPts val="400"/>
              </a:spcBef>
              <a:spcAft>
                <a:spcPts val="0"/>
              </a:spcAft>
              <a:buSzPts val="1000"/>
              <a:buNone/>
              <a:defRPr sz="1000"/>
            </a:lvl3pPr>
            <a:lvl4pPr marL="1828800" lvl="3" indent="-228600" algn="l">
              <a:lnSpc>
                <a:spcPct val="90000"/>
              </a:lnSpc>
              <a:spcBef>
                <a:spcPts val="400"/>
              </a:spcBef>
              <a:spcAft>
                <a:spcPts val="0"/>
              </a:spcAft>
              <a:buSzPts val="900"/>
              <a:buNone/>
              <a:defRPr sz="900"/>
            </a:lvl4pPr>
            <a:lvl5pPr marL="2286000" lvl="4" indent="-228600" algn="l">
              <a:lnSpc>
                <a:spcPct val="90000"/>
              </a:lnSpc>
              <a:spcBef>
                <a:spcPts val="400"/>
              </a:spcBef>
              <a:spcAft>
                <a:spcPts val="0"/>
              </a:spcAft>
              <a:buSzPts val="900"/>
              <a:buNone/>
              <a:defRPr sz="900"/>
            </a:lvl5pPr>
            <a:lvl6pPr marL="2743200" lvl="5" indent="-228600" algn="l">
              <a:lnSpc>
                <a:spcPct val="9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endParaRPr/>
          </a:p>
        </p:txBody>
      </p:sp>
      <p:sp>
        <p:nvSpPr>
          <p:cNvPr id="66" name="Google Shape;66;p31"/>
          <p:cNvSpPr txBox="1">
            <a:spLocks noGrp="1"/>
          </p:cNvSpPr>
          <p:nvPr>
            <p:ph type="dt" idx="10"/>
          </p:nvPr>
        </p:nvSpPr>
        <p:spPr>
          <a:xfrm>
            <a:off x="465512" y="6459785"/>
            <a:ext cx="261851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1"/>
          <p:cNvSpPr txBox="1">
            <a:spLocks noGrp="1"/>
          </p:cNvSpPr>
          <p:nvPr>
            <p:ph type="ftr" idx="11"/>
          </p:nvPr>
        </p:nvSpPr>
        <p:spPr>
          <a:xfrm>
            <a:off x="4800600" y="6459785"/>
            <a:ext cx="4648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31"/>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9"/>
        <p:cNvGrpSpPr/>
        <p:nvPr/>
      </p:nvGrpSpPr>
      <p:grpSpPr>
        <a:xfrm>
          <a:off x="0" y="0"/>
          <a:ext cx="0" cy="0"/>
          <a:chOff x="0" y="0"/>
          <a:chExt cx="0" cy="0"/>
        </a:xfrm>
      </p:grpSpPr>
      <p:sp>
        <p:nvSpPr>
          <p:cNvPr id="70" name="Google Shape;70;p33"/>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33"/>
          <p:cNvSpPr txBox="1">
            <a:spLocks noGrp="1"/>
          </p:cNvSpPr>
          <p:nvPr>
            <p:ph type="body" idx="1"/>
          </p:nvPr>
        </p:nvSpPr>
        <p:spPr>
          <a:xfrm rot="5400000">
            <a:off x="4114800" y="-1171786"/>
            <a:ext cx="4023360" cy="10058400"/>
          </a:xfrm>
          <a:prstGeom prst="rect">
            <a:avLst/>
          </a:prstGeom>
          <a:noFill/>
          <a:ln>
            <a:noFill/>
          </a:ln>
        </p:spPr>
        <p:txBody>
          <a:bodyPr spcFirstLastPara="1" wrap="square" lIns="45700" tIns="0" rIns="45700" bIns="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72" name="Google Shape;72;p33"/>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33"/>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33"/>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75"/>
        <p:cNvGrpSpPr/>
        <p:nvPr/>
      </p:nvGrpSpPr>
      <p:grpSpPr>
        <a:xfrm>
          <a:off x="0" y="0"/>
          <a:ext cx="0" cy="0"/>
          <a:chOff x="0" y="0"/>
          <a:chExt cx="0" cy="0"/>
        </a:xfrm>
      </p:grpSpPr>
      <p:sp>
        <p:nvSpPr>
          <p:cNvPr id="76" name="Google Shape;76;p34"/>
          <p:cNvSpPr/>
          <p:nvPr/>
        </p:nvSpPr>
        <p:spPr>
          <a:xfrm>
            <a:off x="3175"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 name="Google Shape;77;p34"/>
          <p:cNvSpPr/>
          <p:nvPr/>
        </p:nvSpPr>
        <p:spPr>
          <a:xfrm>
            <a:off x="15"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 name="Google Shape;78;p34"/>
          <p:cNvSpPr txBox="1">
            <a:spLocks noGrp="1"/>
          </p:cNvSpPr>
          <p:nvPr>
            <p:ph type="title"/>
          </p:nvPr>
        </p:nvSpPr>
        <p:spPr>
          <a:xfrm rot="5400000">
            <a:off x="7160640" y="1979039"/>
            <a:ext cx="5757421" cy="262890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34"/>
          <p:cNvSpPr txBox="1">
            <a:spLocks noGrp="1"/>
          </p:cNvSpPr>
          <p:nvPr>
            <p:ph type="body" idx="1"/>
          </p:nvPr>
        </p:nvSpPr>
        <p:spPr>
          <a:xfrm rot="5400000">
            <a:off x="1826639" y="-573661"/>
            <a:ext cx="5757422" cy="7734300"/>
          </a:xfrm>
          <a:prstGeom prst="rect">
            <a:avLst/>
          </a:prstGeom>
          <a:noFill/>
          <a:ln>
            <a:noFill/>
          </a:ln>
        </p:spPr>
        <p:txBody>
          <a:bodyPr spcFirstLastPara="1" wrap="square" lIns="45700" tIns="0" rIns="45700" bIns="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80" name="Google Shape;80;p34"/>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34"/>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34"/>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3"/>
          <p:cNvSpPr/>
          <p:nvPr/>
        </p:nvSpPr>
        <p:spPr>
          <a:xfrm>
            <a:off x="1" y="6400800"/>
            <a:ext cx="12192000" cy="4572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 name="Google Shape;11;p23"/>
          <p:cNvSpPr/>
          <p:nvPr/>
        </p:nvSpPr>
        <p:spPr>
          <a:xfrm>
            <a:off x="0" y="6334316"/>
            <a:ext cx="12192001" cy="65998"/>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12;p23"/>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marR="0" lvl="0" algn="l" rtl="0">
              <a:lnSpc>
                <a:spcPct val="85000"/>
              </a:lnSpc>
              <a:spcBef>
                <a:spcPts val="0"/>
              </a:spcBef>
              <a:spcAft>
                <a:spcPts val="0"/>
              </a:spcAft>
              <a:buClr>
                <a:srgbClr val="3F3F3F"/>
              </a:buClr>
              <a:buSzPts val="4800"/>
              <a:buFont typeface="Calibri"/>
              <a:buNone/>
              <a:defRPr sz="4800" b="0" i="0" u="none" strike="noStrike" cap="none">
                <a:solidFill>
                  <a:srgbClr val="3F3F3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3" name="Google Shape;13;p23"/>
          <p:cNvSpPr txBox="1">
            <a:spLocks noGrp="1"/>
          </p:cNvSpPr>
          <p:nvPr>
            <p:ph type="body" idx="1"/>
          </p:nvPr>
        </p:nvSpPr>
        <p:spPr>
          <a:xfrm>
            <a:off x="1097280" y="1845734"/>
            <a:ext cx="10058400" cy="4023360"/>
          </a:xfrm>
          <a:prstGeom prst="rect">
            <a:avLst/>
          </a:prstGeom>
          <a:noFill/>
          <a:ln>
            <a:noFill/>
          </a:ln>
        </p:spPr>
        <p:txBody>
          <a:bodyPr spcFirstLastPara="1" wrap="square" lIns="0" tIns="45700" rIns="0" bIns="45700" anchor="t" anchorCtr="0">
            <a:normAutofit/>
          </a:bodyPr>
          <a:lstStyle>
            <a:lvl1pPr marL="457200" marR="0" lvl="0" indent="-355600" algn="l" rtl="0">
              <a:lnSpc>
                <a:spcPct val="90000"/>
              </a:lnSpc>
              <a:spcBef>
                <a:spcPts val="1200"/>
              </a:spcBef>
              <a:spcAft>
                <a:spcPts val="0"/>
              </a:spcAft>
              <a:buClr>
                <a:schemeClr val="accent1"/>
              </a:buClr>
              <a:buSzPts val="2000"/>
              <a:buFont typeface="Calibri"/>
              <a:buChar char=" "/>
              <a:defRPr sz="2000" b="0" i="0" u="none" strike="noStrike" cap="none">
                <a:solidFill>
                  <a:srgbClr val="3F3F3F"/>
                </a:solidFill>
                <a:latin typeface="Calibri"/>
                <a:ea typeface="Calibri"/>
                <a:cs typeface="Calibri"/>
                <a:sym typeface="Calibri"/>
              </a:defRPr>
            </a:lvl1pPr>
            <a:lvl2pPr marL="914400" marR="0" lvl="1" indent="-342900" algn="l" rtl="0">
              <a:lnSpc>
                <a:spcPct val="90000"/>
              </a:lnSpc>
              <a:spcBef>
                <a:spcPts val="200"/>
              </a:spcBef>
              <a:spcAft>
                <a:spcPts val="0"/>
              </a:spcAft>
              <a:buClr>
                <a:schemeClr val="accent1"/>
              </a:buClr>
              <a:buSzPts val="1800"/>
              <a:buFont typeface="Calibri"/>
              <a:buChar char="◦"/>
              <a:defRPr sz="1800" b="0" i="0" u="none" strike="noStrike" cap="none">
                <a:solidFill>
                  <a:srgbClr val="3F3F3F"/>
                </a:solidFill>
                <a:latin typeface="Calibri"/>
                <a:ea typeface="Calibri"/>
                <a:cs typeface="Calibri"/>
                <a:sym typeface="Calibri"/>
              </a:defRPr>
            </a:lvl2pPr>
            <a:lvl3pPr marL="1371600" marR="0" lvl="2"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8pPr>
            <a:lvl9pPr marL="4114800" marR="0" lvl="8" indent="-317500" algn="l" rtl="0">
              <a:lnSpc>
                <a:spcPct val="90000"/>
              </a:lnSpc>
              <a:spcBef>
                <a:spcPts val="4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9pPr>
          </a:lstStyle>
          <a:p>
            <a:endParaRPr/>
          </a:p>
        </p:txBody>
      </p:sp>
      <p:sp>
        <p:nvSpPr>
          <p:cNvPr id="14" name="Google Shape;14;p23"/>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5" name="Google Shape;15;p23"/>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900" b="0"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6" name="Google Shape;16;p23"/>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7" name="Google Shape;17;p23"/>
          <p:cNvCxnSpPr/>
          <p:nvPr/>
        </p:nvCxnSpPr>
        <p:spPr>
          <a:xfrm>
            <a:off x="1193532" y="1737845"/>
            <a:ext cx="9966960" cy="0"/>
          </a:xfrm>
          <a:prstGeom prst="straightConnector1">
            <a:avLst/>
          </a:prstGeom>
          <a:noFill/>
          <a:ln w="9525" cap="flat" cmpd="sng">
            <a:solidFill>
              <a:srgbClr val="7F7F7F"/>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mailto:reports@lighthouse-services.com"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vmlDrawing" Target="../drawings/vmlDrawing1.vml"/><Relationship Id="rId5" Type="http://schemas.openxmlformats.org/officeDocument/2006/relationships/image" Target="../media/image4.png"/><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3" Type="http://schemas.openxmlformats.org/officeDocument/2006/relationships/hyperlink" Target="https://www.newviewalliance.org/policies"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hyperlink" Target="mailto:EFitzpatrick@newviewalliance.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2"/>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Arial Narrow"/>
              <a:buNone/>
            </a:pPr>
            <a:r>
              <a:rPr lang="en-US">
                <a:latin typeface="Arial Narrow"/>
                <a:ea typeface="Arial Narrow"/>
                <a:cs typeface="Arial Narrow"/>
                <a:sym typeface="Arial Narrow"/>
              </a:rPr>
              <a:t>New View Alliance</a:t>
            </a:r>
            <a:endParaRPr>
              <a:latin typeface="Arial Narrow"/>
              <a:ea typeface="Arial Narrow"/>
              <a:cs typeface="Arial Narrow"/>
              <a:sym typeface="Arial Narrow"/>
            </a:endParaRPr>
          </a:p>
        </p:txBody>
      </p:sp>
      <p:sp>
        <p:nvSpPr>
          <p:cNvPr id="89" name="Google Shape;89;p2"/>
          <p:cNvSpPr txBox="1">
            <a:spLocks noGrp="1"/>
          </p:cNvSpPr>
          <p:nvPr>
            <p:ph type="body" idx="1"/>
          </p:nvPr>
        </p:nvSpPr>
        <p:spPr>
          <a:xfrm>
            <a:off x="1097281" y="1845734"/>
            <a:ext cx="5983028" cy="3699389"/>
          </a:xfrm>
          <a:prstGeom prst="rect">
            <a:avLst/>
          </a:prstGeom>
          <a:noFill/>
          <a:ln>
            <a:noFill/>
          </a:ln>
        </p:spPr>
        <p:txBody>
          <a:bodyPr spcFirstLastPara="1" wrap="square" lIns="0" tIns="45700" rIns="0" bIns="45700" anchor="t" anchorCtr="0">
            <a:normAutofit fontScale="92500" lnSpcReduction="20000"/>
          </a:bodyPr>
          <a:lstStyle/>
          <a:p>
            <a:pPr marL="0" lvl="0" indent="0" algn="l" rtl="0">
              <a:lnSpc>
                <a:spcPct val="90000"/>
              </a:lnSpc>
              <a:spcBef>
                <a:spcPts val="0"/>
              </a:spcBef>
              <a:spcAft>
                <a:spcPts val="0"/>
              </a:spcAft>
              <a:buSzPct val="100000"/>
              <a:buNone/>
            </a:pPr>
            <a:endParaRPr/>
          </a:p>
          <a:p>
            <a:pPr marL="91440" lvl="0" indent="-117475" algn="l" rtl="0">
              <a:lnSpc>
                <a:spcPct val="90000"/>
              </a:lnSpc>
              <a:spcBef>
                <a:spcPts val="1400"/>
              </a:spcBef>
              <a:spcAft>
                <a:spcPts val="0"/>
              </a:spcAft>
              <a:buSzPct val="100000"/>
              <a:buFont typeface="Noto Sans Symbols"/>
              <a:buChar char="⮚"/>
            </a:pPr>
            <a:r>
              <a:rPr lang="en-US">
                <a:latin typeface="Arial Narrow"/>
                <a:ea typeface="Arial Narrow"/>
                <a:cs typeface="Arial Narrow"/>
                <a:sym typeface="Arial Narrow"/>
              </a:rPr>
              <a:t>To meet the challenges of a complex and rapidly changing service environment, Gateway-Longview, Inc., and New Directions Youth &amp; Family Services, Inc, have joined in a strategic affiliation with the creation of a new parent company, New View Alliance, Inc., which is now among the largest non-profits in Western New York.</a:t>
            </a:r>
            <a:endParaRPr/>
          </a:p>
          <a:p>
            <a:pPr marL="0" lvl="0" indent="0" algn="l" rtl="0">
              <a:lnSpc>
                <a:spcPct val="90000"/>
              </a:lnSpc>
              <a:spcBef>
                <a:spcPts val="1400"/>
              </a:spcBef>
              <a:spcAft>
                <a:spcPts val="0"/>
              </a:spcAft>
              <a:buSzPct val="100000"/>
              <a:buNone/>
            </a:pPr>
            <a:endParaRPr>
              <a:latin typeface="Arial Narrow"/>
              <a:ea typeface="Arial Narrow"/>
              <a:cs typeface="Arial Narrow"/>
              <a:sym typeface="Arial Narrow"/>
            </a:endParaRPr>
          </a:p>
          <a:p>
            <a:pPr marL="91440" lvl="0" indent="-117475" algn="l" rtl="0">
              <a:lnSpc>
                <a:spcPct val="90000"/>
              </a:lnSpc>
              <a:spcBef>
                <a:spcPts val="1400"/>
              </a:spcBef>
              <a:spcAft>
                <a:spcPts val="0"/>
              </a:spcAft>
              <a:buSzPct val="100000"/>
              <a:buFont typeface="Noto Sans Symbols"/>
              <a:buChar char="⮚"/>
            </a:pPr>
            <a:r>
              <a:rPr lang="en-US">
                <a:latin typeface="Arial Narrow"/>
                <a:ea typeface="Arial Narrow"/>
                <a:cs typeface="Arial Narrow"/>
                <a:sym typeface="Arial Narrow"/>
              </a:rPr>
              <a:t>As the parent company, New View Alliance provides oversight, strategic planning and advocacy for both affiliated agencies, each of which will continue to operate as individual service entities but with a shared strategic vision. The affiliation also allows for the parent company to provide shared administrative support for finance, human resources, information technology, corporate integrity, and DEIJ (Diversion, Equity, Inclusion and Justice)</a:t>
            </a:r>
            <a:endParaRPr/>
          </a:p>
          <a:p>
            <a:pPr marL="91440" lvl="0" indent="0" algn="l" rtl="0">
              <a:lnSpc>
                <a:spcPct val="90000"/>
              </a:lnSpc>
              <a:spcBef>
                <a:spcPts val="1400"/>
              </a:spcBef>
              <a:spcAft>
                <a:spcPts val="0"/>
              </a:spcAft>
              <a:buSzPct val="100000"/>
              <a:buNone/>
            </a:pPr>
            <a:endParaRPr/>
          </a:p>
        </p:txBody>
      </p:sp>
      <p:pic>
        <p:nvPicPr>
          <p:cNvPr id="90" name="Google Shape;90;p2"/>
          <p:cNvPicPr preferRelativeResize="0"/>
          <p:nvPr/>
        </p:nvPicPr>
        <p:blipFill rotWithShape="1">
          <a:blip r:embed="rId3">
            <a:alphaModFix/>
          </a:blip>
          <a:srcRect/>
          <a:stretch/>
        </p:blipFill>
        <p:spPr>
          <a:xfrm>
            <a:off x="8095376" y="178229"/>
            <a:ext cx="3838606" cy="736171"/>
          </a:xfrm>
          <a:prstGeom prst="rect">
            <a:avLst/>
          </a:prstGeom>
          <a:noFill/>
          <a:ln>
            <a:noFill/>
          </a:ln>
        </p:spPr>
      </p:pic>
      <p:sp>
        <p:nvSpPr>
          <p:cNvPr id="91" name="Google Shape;91;p2"/>
          <p:cNvSpPr txBox="1"/>
          <p:nvPr/>
        </p:nvSpPr>
        <p:spPr>
          <a:xfrm>
            <a:off x="2072081" y="5721293"/>
            <a:ext cx="8850385"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1" u="none" strike="noStrike" cap="none">
                <a:solidFill>
                  <a:srgbClr val="158EAB"/>
                </a:solidFill>
                <a:latin typeface="Arial Narrow"/>
                <a:ea typeface="Arial Narrow"/>
                <a:cs typeface="Arial Narrow"/>
                <a:sym typeface="Arial Narrow"/>
              </a:rPr>
              <a:t>Leading social change through advocacy, collaboration and service to children and families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accent4"/>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8"/>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ctr" rtl="0">
              <a:lnSpc>
                <a:spcPct val="85000"/>
              </a:lnSpc>
              <a:spcBef>
                <a:spcPts val="0"/>
              </a:spcBef>
              <a:spcAft>
                <a:spcPts val="0"/>
              </a:spcAft>
              <a:buSzPts val="4800"/>
              <a:buNone/>
            </a:pPr>
            <a:r>
              <a:rPr lang="en-US"/>
              <a:t>New View Alliance </a:t>
            </a:r>
            <a:br>
              <a:rPr lang="en-US"/>
            </a:br>
            <a:r>
              <a:rPr lang="en-US"/>
              <a:t>Corporate Integrity Department</a:t>
            </a:r>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16309" r="895" b="23405"/>
          <a:stretch/>
        </p:blipFill>
        <p:spPr>
          <a:xfrm>
            <a:off x="2500349" y="2112885"/>
            <a:ext cx="7252262" cy="340902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3"/>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chemeClr val="accent3"/>
              </a:buClr>
              <a:buSzPts val="4800"/>
              <a:buFont typeface="Arial Narrow"/>
              <a:buNone/>
            </a:pPr>
            <a:r>
              <a:rPr lang="en-US">
                <a:solidFill>
                  <a:schemeClr val="accent3"/>
                </a:solidFill>
                <a:latin typeface="Arial Narrow"/>
                <a:ea typeface="Arial Narrow"/>
                <a:cs typeface="Arial Narrow"/>
                <a:sym typeface="Arial Narrow"/>
              </a:rPr>
              <a:t>Risks of Fraud Waste &amp; Abuse (examples)</a:t>
            </a:r>
            <a:endParaRPr>
              <a:solidFill>
                <a:schemeClr val="accent3"/>
              </a:solidFill>
              <a:latin typeface="Arial Narrow"/>
              <a:ea typeface="Arial Narrow"/>
              <a:cs typeface="Arial Narrow"/>
              <a:sym typeface="Arial Narrow"/>
            </a:endParaRPr>
          </a:p>
        </p:txBody>
      </p:sp>
      <p:sp>
        <p:nvSpPr>
          <p:cNvPr id="106" name="Google Shape;106;p13"/>
          <p:cNvSpPr txBox="1">
            <a:spLocks noGrp="1"/>
          </p:cNvSpPr>
          <p:nvPr>
            <p:ph type="body" idx="1"/>
          </p:nvPr>
        </p:nvSpPr>
        <p:spPr>
          <a:xfrm>
            <a:off x="1097280" y="1845734"/>
            <a:ext cx="10058400" cy="4131320"/>
          </a:xfrm>
          <a:prstGeom prst="rect">
            <a:avLst/>
          </a:prstGeom>
          <a:noFill/>
          <a:ln>
            <a:noFill/>
          </a:ln>
        </p:spPr>
        <p:txBody>
          <a:bodyPr spcFirstLastPara="1" wrap="square" lIns="0" tIns="45700" rIns="0" bIns="45700" anchor="t" anchorCtr="0">
            <a:normAutofit lnSpcReduction="10000"/>
          </a:bodyPr>
          <a:lstStyle/>
          <a:p>
            <a:pPr marL="0" lvl="0" indent="0" algn="l" rtl="0">
              <a:lnSpc>
                <a:spcPct val="90000"/>
              </a:lnSpc>
              <a:spcBef>
                <a:spcPts val="0"/>
              </a:spcBef>
              <a:spcAft>
                <a:spcPts val="0"/>
              </a:spcAft>
              <a:buSzPts val="2000"/>
              <a:buNone/>
            </a:pPr>
            <a:r>
              <a:rPr lang="en-US" sz="1400"/>
              <a:t>Examples:</a:t>
            </a:r>
            <a:endParaRPr/>
          </a:p>
          <a:p>
            <a:pPr marL="800100" lvl="1" indent="-342900" algn="l" rtl="0">
              <a:lnSpc>
                <a:spcPct val="100000"/>
              </a:lnSpc>
              <a:spcBef>
                <a:spcPts val="0"/>
              </a:spcBef>
              <a:spcAft>
                <a:spcPts val="0"/>
              </a:spcAft>
              <a:buSzPts val="2000"/>
              <a:buFont typeface="Arial"/>
              <a:buChar char="•"/>
            </a:pPr>
            <a:r>
              <a:rPr lang="en-US" sz="1400"/>
              <a:t>Prescribing more medications than necessary for treating a specific condition (</a:t>
            </a:r>
            <a:r>
              <a:rPr lang="en-US" sz="1400" i="1"/>
              <a:t>Waste/Abuse)</a:t>
            </a:r>
            <a:endParaRPr sz="1400"/>
          </a:p>
          <a:p>
            <a:pPr marL="800100" lvl="1" indent="-342900" algn="l" rtl="0">
              <a:lnSpc>
                <a:spcPct val="100000"/>
              </a:lnSpc>
              <a:spcBef>
                <a:spcPts val="1600"/>
              </a:spcBef>
              <a:spcAft>
                <a:spcPts val="0"/>
              </a:spcAft>
              <a:buSzPts val="2000"/>
              <a:buFont typeface="Arial"/>
              <a:buChar char="•"/>
            </a:pPr>
            <a:r>
              <a:rPr lang="en-US" sz="1400"/>
              <a:t>Unknowingly misusing codes on a claim (</a:t>
            </a:r>
            <a:r>
              <a:rPr lang="en-US" sz="1400" i="1"/>
              <a:t>Abuse/Waste)</a:t>
            </a:r>
            <a:endParaRPr sz="1400"/>
          </a:p>
          <a:p>
            <a:pPr marL="800100" lvl="1" indent="-342900" algn="l" rtl="0">
              <a:lnSpc>
                <a:spcPct val="100000"/>
              </a:lnSpc>
              <a:spcBef>
                <a:spcPts val="1600"/>
              </a:spcBef>
              <a:spcAft>
                <a:spcPts val="0"/>
              </a:spcAft>
              <a:buSzPts val="2000"/>
              <a:buFont typeface="Arial"/>
              <a:buChar char="•"/>
            </a:pPr>
            <a:r>
              <a:rPr lang="en-US" sz="1400"/>
              <a:t>Knowingly billing for services not provided (</a:t>
            </a:r>
            <a:r>
              <a:rPr lang="en-US" sz="1400" i="1"/>
              <a:t>Fraud)</a:t>
            </a:r>
            <a:endParaRPr sz="1400" i="1"/>
          </a:p>
          <a:p>
            <a:pPr marL="800100" lvl="1" indent="-342900" algn="l" rtl="0">
              <a:lnSpc>
                <a:spcPct val="100000"/>
              </a:lnSpc>
              <a:spcBef>
                <a:spcPts val="1600"/>
              </a:spcBef>
              <a:spcAft>
                <a:spcPts val="0"/>
              </a:spcAft>
              <a:buSzPts val="2000"/>
              <a:buFont typeface="Arial"/>
              <a:buChar char="•"/>
            </a:pPr>
            <a:r>
              <a:rPr lang="en-US" sz="1400"/>
              <a:t>Unknowingly billing for unnecessary medical services (</a:t>
            </a:r>
            <a:r>
              <a:rPr lang="en-US" sz="1400" i="1"/>
              <a:t>Abuse/Waste)</a:t>
            </a:r>
            <a:endParaRPr sz="1400"/>
          </a:p>
          <a:p>
            <a:pPr marL="800100" lvl="1" indent="-342900" algn="l" rtl="0">
              <a:lnSpc>
                <a:spcPct val="100000"/>
              </a:lnSpc>
              <a:spcBef>
                <a:spcPts val="1600"/>
              </a:spcBef>
              <a:spcAft>
                <a:spcPts val="0"/>
              </a:spcAft>
              <a:buSzPts val="2000"/>
              <a:buFont typeface="Arial"/>
              <a:buChar char="•"/>
            </a:pPr>
            <a:r>
              <a:rPr lang="en-US" sz="1400"/>
              <a:t>Knowingly altering claim forms or medical records to receive a higher payment (</a:t>
            </a:r>
            <a:r>
              <a:rPr lang="en-US" sz="1400" i="1"/>
              <a:t>Fraud)</a:t>
            </a:r>
            <a:endParaRPr/>
          </a:p>
          <a:p>
            <a:pPr marL="0" lvl="0" indent="0" algn="l" rtl="0">
              <a:lnSpc>
                <a:spcPct val="90000"/>
              </a:lnSpc>
              <a:spcBef>
                <a:spcPts val="1600"/>
              </a:spcBef>
              <a:spcAft>
                <a:spcPts val="0"/>
              </a:spcAft>
              <a:buSzPts val="2000"/>
              <a:buNone/>
            </a:pPr>
            <a:r>
              <a:rPr lang="en-US" sz="1400"/>
              <a:t>Programs/services with highest risks related to Medicaid:</a:t>
            </a:r>
            <a:endParaRPr/>
          </a:p>
          <a:p>
            <a:pPr marL="800100" lvl="1" indent="-342900" algn="l" rtl="0">
              <a:lnSpc>
                <a:spcPct val="90000"/>
              </a:lnSpc>
              <a:spcBef>
                <a:spcPts val="1600"/>
              </a:spcBef>
              <a:spcAft>
                <a:spcPts val="0"/>
              </a:spcAft>
              <a:buSzPts val="2000"/>
              <a:buFont typeface="Arial"/>
              <a:buChar char="•"/>
            </a:pPr>
            <a:r>
              <a:rPr lang="en-US" sz="1400" i="1"/>
              <a:t>Article 31 clinic</a:t>
            </a:r>
            <a:endParaRPr/>
          </a:p>
          <a:p>
            <a:pPr marL="800100" lvl="1" indent="-342900" algn="l" rtl="0">
              <a:lnSpc>
                <a:spcPct val="90000"/>
              </a:lnSpc>
              <a:spcBef>
                <a:spcPts val="1600"/>
              </a:spcBef>
              <a:spcAft>
                <a:spcPts val="0"/>
              </a:spcAft>
              <a:buSzPts val="2000"/>
              <a:buFont typeface="Arial"/>
              <a:buChar char="•"/>
            </a:pPr>
            <a:r>
              <a:rPr lang="en-US" sz="1400" i="1"/>
              <a:t>CFTSS services</a:t>
            </a:r>
            <a:endParaRPr/>
          </a:p>
          <a:p>
            <a:pPr marL="800100" lvl="1" indent="-342900" algn="l" rtl="0">
              <a:lnSpc>
                <a:spcPct val="90000"/>
              </a:lnSpc>
              <a:spcBef>
                <a:spcPts val="1600"/>
              </a:spcBef>
              <a:spcAft>
                <a:spcPts val="0"/>
              </a:spcAft>
              <a:buSzPts val="2000"/>
              <a:buFont typeface="Arial"/>
              <a:buChar char="•"/>
            </a:pPr>
            <a:r>
              <a:rPr lang="en-US" sz="1400" i="1"/>
              <a:t>Health Homes services</a:t>
            </a:r>
            <a:endParaRPr/>
          </a:p>
          <a:p>
            <a:pPr marL="800100" lvl="1" indent="-342900" algn="l" rtl="0">
              <a:lnSpc>
                <a:spcPct val="90000"/>
              </a:lnSpc>
              <a:spcBef>
                <a:spcPts val="1600"/>
              </a:spcBef>
              <a:spcAft>
                <a:spcPts val="0"/>
              </a:spcAft>
              <a:buSzPts val="2000"/>
              <a:buFont typeface="Arial"/>
              <a:buChar char="•"/>
            </a:pPr>
            <a:r>
              <a:rPr lang="en-US" sz="1400" i="1"/>
              <a:t>Article 29-I services</a:t>
            </a:r>
            <a:endParaRPr/>
          </a:p>
          <a:p>
            <a:pPr marL="800100" lvl="1" indent="-215900" algn="l" rtl="0">
              <a:lnSpc>
                <a:spcPct val="90000"/>
              </a:lnSpc>
              <a:spcBef>
                <a:spcPts val="1600"/>
              </a:spcBef>
              <a:spcAft>
                <a:spcPts val="0"/>
              </a:spcAft>
              <a:buSzPts val="2000"/>
              <a:buFont typeface="Arial"/>
              <a:buNone/>
            </a:pPr>
            <a:endParaRPr i="1"/>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8"/>
          <p:cNvSpPr txBox="1">
            <a:spLocks noGrp="1"/>
          </p:cNvSpPr>
          <p:nvPr>
            <p:ph type="title"/>
          </p:nvPr>
        </p:nvSpPr>
        <p:spPr>
          <a:xfrm>
            <a:off x="1097280" y="286603"/>
            <a:ext cx="4573847" cy="1450757"/>
          </a:xfrm>
          <a:prstGeom prst="rect">
            <a:avLst/>
          </a:prstGeom>
          <a:noFill/>
          <a:ln>
            <a:noFill/>
          </a:ln>
        </p:spPr>
        <p:txBody>
          <a:bodyPr spcFirstLastPara="1" wrap="square" lIns="91425" tIns="45700" rIns="91425" bIns="45700" anchor="b" anchorCtr="0">
            <a:noAutofit/>
          </a:bodyPr>
          <a:lstStyle/>
          <a:p>
            <a:pPr marL="0" lvl="0" indent="0" algn="ctr" rtl="0">
              <a:lnSpc>
                <a:spcPct val="85000"/>
              </a:lnSpc>
              <a:spcBef>
                <a:spcPts val="0"/>
              </a:spcBef>
              <a:spcAft>
                <a:spcPts val="0"/>
              </a:spcAft>
              <a:buClr>
                <a:srgbClr val="C96F06"/>
              </a:buClr>
              <a:buSzPts val="2800"/>
              <a:buFont typeface="Arial Narrow"/>
              <a:buNone/>
            </a:pPr>
            <a:r>
              <a:rPr lang="en-US" sz="2800">
                <a:solidFill>
                  <a:srgbClr val="C96F06"/>
                </a:solidFill>
                <a:latin typeface="Arial Narrow"/>
                <a:ea typeface="Arial Narrow"/>
                <a:cs typeface="Arial Narrow"/>
                <a:sym typeface="Arial Narrow"/>
              </a:rPr>
              <a:t>Reporting Potential Compliance Issues</a:t>
            </a:r>
            <a:endParaRPr sz="2800">
              <a:solidFill>
                <a:srgbClr val="C96F06"/>
              </a:solidFill>
              <a:latin typeface="Arial Narrow"/>
              <a:ea typeface="Arial Narrow"/>
              <a:cs typeface="Arial Narrow"/>
              <a:sym typeface="Arial Narrow"/>
            </a:endParaRPr>
          </a:p>
        </p:txBody>
      </p:sp>
      <p:sp>
        <p:nvSpPr>
          <p:cNvPr id="113" name="Google Shape;113;p18"/>
          <p:cNvSpPr txBox="1">
            <a:spLocks noGrp="1"/>
          </p:cNvSpPr>
          <p:nvPr>
            <p:ph type="body" idx="1"/>
          </p:nvPr>
        </p:nvSpPr>
        <p:spPr>
          <a:xfrm>
            <a:off x="1097279" y="1845734"/>
            <a:ext cx="4937760" cy="4023360"/>
          </a:xfrm>
          <a:prstGeom prst="rect">
            <a:avLst/>
          </a:prstGeom>
          <a:noFill/>
          <a:ln>
            <a:noFill/>
          </a:ln>
        </p:spPr>
        <p:txBody>
          <a:bodyPr spcFirstLastPara="1" wrap="square" lIns="0" tIns="45700" rIns="0" bIns="45700" anchor="t" anchorCtr="0">
            <a:normAutofit/>
          </a:bodyPr>
          <a:lstStyle/>
          <a:p>
            <a:pPr marL="91440" lvl="0" indent="-91440" algn="l" rtl="0">
              <a:lnSpc>
                <a:spcPct val="90000"/>
              </a:lnSpc>
              <a:spcBef>
                <a:spcPts val="0"/>
              </a:spcBef>
              <a:spcAft>
                <a:spcPts val="0"/>
              </a:spcAft>
              <a:buSzPts val="2800"/>
              <a:buChar char=" "/>
            </a:pPr>
            <a:r>
              <a:rPr lang="en-US" sz="2800">
                <a:solidFill>
                  <a:srgbClr val="6A461B"/>
                </a:solidFill>
                <a:latin typeface="Arial Narrow"/>
                <a:ea typeface="Arial Narrow"/>
                <a:cs typeface="Arial Narrow"/>
                <a:sym typeface="Arial Narrow"/>
              </a:rPr>
              <a:t>Every employee is required, as a condition of employment, to report any practice that the employee, in good faith, believes violates, or may violate, agency Standards and Code of Conduct, agency Compliance Policies and Procedures, or any applicable rules, laws, or regulations</a:t>
            </a:r>
            <a:endParaRPr/>
          </a:p>
          <a:p>
            <a:pPr marL="91440" lvl="0" indent="0" algn="l" rtl="0">
              <a:lnSpc>
                <a:spcPct val="90000"/>
              </a:lnSpc>
              <a:spcBef>
                <a:spcPts val="1400"/>
              </a:spcBef>
              <a:spcAft>
                <a:spcPts val="0"/>
              </a:spcAft>
              <a:buSzPts val="2000"/>
              <a:buNone/>
            </a:pPr>
            <a:endParaRPr/>
          </a:p>
        </p:txBody>
      </p:sp>
      <p:sp>
        <p:nvSpPr>
          <p:cNvPr id="114" name="Google Shape;114;p18"/>
          <p:cNvSpPr txBox="1">
            <a:spLocks noGrp="1"/>
          </p:cNvSpPr>
          <p:nvPr>
            <p:ph type="body" idx="2"/>
          </p:nvPr>
        </p:nvSpPr>
        <p:spPr>
          <a:xfrm>
            <a:off x="6217920" y="1845735"/>
            <a:ext cx="4937760" cy="4023360"/>
          </a:xfrm>
          <a:prstGeom prst="rect">
            <a:avLst/>
          </a:prstGeom>
          <a:noFill/>
          <a:ln>
            <a:noFill/>
          </a:ln>
        </p:spPr>
        <p:txBody>
          <a:bodyPr spcFirstLastPara="1" wrap="square" lIns="0" tIns="45700" rIns="0" bIns="45700" anchor="t" anchorCtr="0">
            <a:normAutofit/>
          </a:bodyPr>
          <a:lstStyle/>
          <a:p>
            <a:pPr marL="91440" lvl="0" indent="-91440" algn="l" rtl="0">
              <a:lnSpc>
                <a:spcPct val="90000"/>
              </a:lnSpc>
              <a:spcBef>
                <a:spcPts val="0"/>
              </a:spcBef>
              <a:spcAft>
                <a:spcPts val="0"/>
              </a:spcAft>
              <a:buSzPts val="2400"/>
              <a:buFont typeface="Noto Sans Symbols"/>
              <a:buChar char="⮚"/>
            </a:pPr>
            <a:r>
              <a:rPr lang="en-US" sz="2400">
                <a:solidFill>
                  <a:srgbClr val="773709"/>
                </a:solidFill>
              </a:rPr>
              <a:t>Billing for items or services not actually documented </a:t>
            </a:r>
            <a:endParaRPr/>
          </a:p>
          <a:p>
            <a:pPr marL="91440" lvl="0" indent="-91440" algn="l" rtl="0">
              <a:lnSpc>
                <a:spcPct val="90000"/>
              </a:lnSpc>
              <a:spcBef>
                <a:spcPts val="1400"/>
              </a:spcBef>
              <a:spcAft>
                <a:spcPts val="0"/>
              </a:spcAft>
              <a:buSzPts val="2400"/>
              <a:buFont typeface="Noto Sans Symbols"/>
              <a:buChar char="⮚"/>
            </a:pPr>
            <a:r>
              <a:rPr lang="en-US" sz="2400">
                <a:solidFill>
                  <a:srgbClr val="773709"/>
                </a:solidFill>
              </a:rPr>
              <a:t>Inappropriate gifts and entertainment from contractors and/or vendors </a:t>
            </a:r>
            <a:endParaRPr/>
          </a:p>
          <a:p>
            <a:pPr marL="91440" lvl="0" indent="-91440" algn="l" rtl="0">
              <a:lnSpc>
                <a:spcPct val="90000"/>
              </a:lnSpc>
              <a:spcBef>
                <a:spcPts val="1400"/>
              </a:spcBef>
              <a:spcAft>
                <a:spcPts val="0"/>
              </a:spcAft>
              <a:buSzPts val="2400"/>
              <a:buFont typeface="Noto Sans Symbols"/>
              <a:buChar char="⮚"/>
            </a:pPr>
            <a:r>
              <a:rPr lang="en-US" sz="2400">
                <a:solidFill>
                  <a:srgbClr val="773709"/>
                </a:solidFill>
              </a:rPr>
              <a:t>A real or perceived Conflict of Interest</a:t>
            </a:r>
            <a:endParaRPr/>
          </a:p>
          <a:p>
            <a:pPr marL="91440" lvl="0" indent="-91440" algn="l" rtl="0">
              <a:lnSpc>
                <a:spcPct val="90000"/>
              </a:lnSpc>
              <a:spcBef>
                <a:spcPts val="1400"/>
              </a:spcBef>
              <a:spcAft>
                <a:spcPts val="0"/>
              </a:spcAft>
              <a:buSzPts val="2400"/>
              <a:buFont typeface="Noto Sans Symbols"/>
              <a:buChar char="⮚"/>
            </a:pPr>
            <a:r>
              <a:rPr lang="en-US" sz="2400">
                <a:solidFill>
                  <a:srgbClr val="773709"/>
                </a:solidFill>
              </a:rPr>
              <a:t>Patient privacy issues (breach of information)</a:t>
            </a:r>
            <a:endParaRPr/>
          </a:p>
          <a:p>
            <a:pPr marL="0" lvl="0" indent="0" algn="l" rtl="0">
              <a:lnSpc>
                <a:spcPct val="90000"/>
              </a:lnSpc>
              <a:spcBef>
                <a:spcPts val="1400"/>
              </a:spcBef>
              <a:spcAft>
                <a:spcPts val="0"/>
              </a:spcAft>
              <a:buSzPts val="2000"/>
              <a:buNone/>
            </a:pPr>
            <a:endParaRPr>
              <a:solidFill>
                <a:schemeClr val="dk1"/>
              </a:solidFill>
              <a:latin typeface="Tahoma"/>
              <a:ea typeface="Tahoma"/>
              <a:cs typeface="Tahoma"/>
              <a:sym typeface="Tahoma"/>
            </a:endParaRPr>
          </a:p>
          <a:p>
            <a:pPr marL="91440" lvl="0" indent="0" algn="l" rtl="0">
              <a:lnSpc>
                <a:spcPct val="90000"/>
              </a:lnSpc>
              <a:spcBef>
                <a:spcPts val="1400"/>
              </a:spcBef>
              <a:spcAft>
                <a:spcPts val="0"/>
              </a:spcAft>
              <a:buSzPts val="2000"/>
              <a:buNone/>
            </a:pPr>
            <a:endParaRPr/>
          </a:p>
        </p:txBody>
      </p:sp>
      <p:sp>
        <p:nvSpPr>
          <p:cNvPr id="115" name="Google Shape;115;p18"/>
          <p:cNvSpPr txBox="1"/>
          <p:nvPr/>
        </p:nvSpPr>
        <p:spPr>
          <a:xfrm>
            <a:off x="6788727" y="783253"/>
            <a:ext cx="4165600" cy="95410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a:solidFill>
                  <a:srgbClr val="C96F06"/>
                </a:solidFill>
                <a:latin typeface="Arial Narrow"/>
                <a:ea typeface="Arial Narrow"/>
                <a:cs typeface="Arial Narrow"/>
                <a:sym typeface="Arial Narrow"/>
              </a:rPr>
              <a:t>Examples of Reportable Compliance Issues</a:t>
            </a:r>
            <a:endParaRPr sz="2800" b="0" i="0" u="none" strike="noStrike" cap="none">
              <a:solidFill>
                <a:srgbClr val="C96F06"/>
              </a:solidFill>
              <a:latin typeface="Arial Narrow"/>
              <a:ea typeface="Arial Narrow"/>
              <a:cs typeface="Arial Narrow"/>
              <a:sym typeface="Arial Narrow"/>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19"/>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ctr" rtl="0">
              <a:lnSpc>
                <a:spcPct val="85000"/>
              </a:lnSpc>
              <a:spcBef>
                <a:spcPts val="0"/>
              </a:spcBef>
              <a:spcAft>
                <a:spcPts val="0"/>
              </a:spcAft>
              <a:buClr>
                <a:schemeClr val="accent3"/>
              </a:buClr>
              <a:buSzPts val="4800"/>
              <a:buFont typeface="Arial Narrow"/>
              <a:buNone/>
            </a:pPr>
            <a:r>
              <a:rPr lang="en-US">
                <a:solidFill>
                  <a:schemeClr val="accent3"/>
                </a:solidFill>
                <a:latin typeface="Arial Narrow"/>
                <a:ea typeface="Arial Narrow"/>
                <a:cs typeface="Arial Narrow"/>
                <a:sym typeface="Arial Narrow"/>
              </a:rPr>
              <a:t>Here’s How You Make a Report</a:t>
            </a:r>
            <a:br>
              <a:rPr lang="en-US">
                <a:solidFill>
                  <a:schemeClr val="accent3"/>
                </a:solidFill>
                <a:latin typeface="Arial Narrow"/>
                <a:ea typeface="Arial Narrow"/>
                <a:cs typeface="Arial Narrow"/>
                <a:sym typeface="Arial Narrow"/>
              </a:rPr>
            </a:br>
            <a:r>
              <a:rPr lang="en-US" sz="2400">
                <a:solidFill>
                  <a:schemeClr val="accent3"/>
                </a:solidFill>
                <a:latin typeface="Arial Narrow"/>
                <a:ea typeface="Arial Narrow"/>
                <a:cs typeface="Arial Narrow"/>
                <a:sym typeface="Arial Narrow"/>
              </a:rPr>
              <a:t>(The information below is also on the Standards of Conduct)</a:t>
            </a:r>
            <a:endParaRPr sz="2400">
              <a:solidFill>
                <a:schemeClr val="accent3"/>
              </a:solidFill>
              <a:latin typeface="Arial Narrow"/>
              <a:ea typeface="Arial Narrow"/>
              <a:cs typeface="Arial Narrow"/>
              <a:sym typeface="Arial Narrow"/>
            </a:endParaRPr>
          </a:p>
        </p:txBody>
      </p:sp>
      <p:sp>
        <p:nvSpPr>
          <p:cNvPr id="122" name="Google Shape;122;p19"/>
          <p:cNvSpPr txBox="1">
            <a:spLocks noGrp="1"/>
          </p:cNvSpPr>
          <p:nvPr>
            <p:ph type="body" idx="1"/>
          </p:nvPr>
        </p:nvSpPr>
        <p:spPr>
          <a:xfrm>
            <a:off x="1097280" y="2002752"/>
            <a:ext cx="6873702" cy="4023360"/>
          </a:xfrm>
          <a:prstGeom prst="rect">
            <a:avLst/>
          </a:prstGeom>
          <a:noFill/>
          <a:ln>
            <a:noFill/>
          </a:ln>
        </p:spPr>
        <p:txBody>
          <a:bodyPr spcFirstLastPara="1" wrap="square" lIns="0" tIns="45700" rIns="0" bIns="45700" anchor="t" anchorCtr="0">
            <a:normAutofit/>
          </a:bodyPr>
          <a:lstStyle/>
          <a:p>
            <a:pPr marL="0" lvl="0" indent="0" algn="l" rtl="0">
              <a:lnSpc>
                <a:spcPct val="90000"/>
              </a:lnSpc>
              <a:spcBef>
                <a:spcPts val="0"/>
              </a:spcBef>
              <a:spcAft>
                <a:spcPts val="0"/>
              </a:spcAft>
              <a:buSzPts val="2400"/>
              <a:buNone/>
            </a:pPr>
            <a:r>
              <a:rPr lang="en-US" sz="2800">
                <a:latin typeface="Arial Narrow"/>
                <a:ea typeface="Arial Narrow"/>
                <a:cs typeface="Arial Narrow"/>
                <a:sym typeface="Arial Narrow"/>
              </a:rPr>
              <a:t>Email or phone Corporate Compliance Officer:</a:t>
            </a:r>
            <a:endParaRPr sz="2800"/>
          </a:p>
          <a:p>
            <a:pPr marL="800100" lvl="1" indent="-342900" algn="l" rtl="0">
              <a:lnSpc>
                <a:spcPct val="90000"/>
              </a:lnSpc>
              <a:spcBef>
                <a:spcPts val="0"/>
              </a:spcBef>
              <a:spcAft>
                <a:spcPts val="0"/>
              </a:spcAft>
              <a:buSzPts val="2400"/>
              <a:buFont typeface="Noto Sans Symbols"/>
              <a:buChar char="▪"/>
            </a:pPr>
            <a:r>
              <a:rPr lang="en-US" sz="2800" u="sng">
                <a:latin typeface="Arial Narrow"/>
                <a:ea typeface="Arial Narrow"/>
                <a:cs typeface="Arial Narrow"/>
                <a:sym typeface="Arial Narrow"/>
              </a:rPr>
              <a:t>Eric Fitzpatrick</a:t>
            </a:r>
            <a:endParaRPr sz="2800">
              <a:latin typeface="Arial Narrow"/>
              <a:ea typeface="Arial Narrow"/>
              <a:cs typeface="Arial Narrow"/>
              <a:sym typeface="Arial Narrow"/>
            </a:endParaRPr>
          </a:p>
          <a:p>
            <a:pPr marL="800100" lvl="1" indent="-342900" algn="l" rtl="0">
              <a:lnSpc>
                <a:spcPct val="90000"/>
              </a:lnSpc>
              <a:spcBef>
                <a:spcPts val="0"/>
              </a:spcBef>
              <a:spcAft>
                <a:spcPts val="0"/>
              </a:spcAft>
              <a:buSzPts val="2400"/>
              <a:buFont typeface="Noto Sans Symbols"/>
              <a:buChar char="▪"/>
            </a:pPr>
            <a:r>
              <a:rPr lang="en-US" sz="2800">
                <a:latin typeface="Arial Narrow"/>
                <a:ea typeface="Arial Narrow"/>
                <a:cs typeface="Arial Narrow"/>
                <a:sym typeface="Arial Narrow"/>
              </a:rPr>
              <a:t>716-529-1240 </a:t>
            </a:r>
            <a:endParaRPr/>
          </a:p>
          <a:p>
            <a:pPr marL="800100" lvl="1" indent="-342900" algn="l" rtl="0">
              <a:lnSpc>
                <a:spcPct val="90000"/>
              </a:lnSpc>
              <a:spcBef>
                <a:spcPts val="0"/>
              </a:spcBef>
              <a:spcAft>
                <a:spcPts val="0"/>
              </a:spcAft>
              <a:buSzPts val="2400"/>
              <a:buFont typeface="Noto Sans Symbols"/>
              <a:buChar char="▪"/>
            </a:pPr>
            <a:r>
              <a:rPr lang="en-US" sz="2800">
                <a:latin typeface="Arial Narrow"/>
                <a:ea typeface="Arial Narrow"/>
                <a:cs typeface="Arial Narrow"/>
                <a:sym typeface="Arial Narrow"/>
              </a:rPr>
              <a:t>EFitzpatrick@newviewalliance.org</a:t>
            </a:r>
            <a:endParaRPr sz="2800"/>
          </a:p>
          <a:p>
            <a:pPr marL="91440" lvl="0" indent="-91440" algn="l" rtl="0">
              <a:lnSpc>
                <a:spcPct val="90000"/>
              </a:lnSpc>
              <a:spcBef>
                <a:spcPts val="1600"/>
              </a:spcBef>
              <a:spcAft>
                <a:spcPts val="0"/>
              </a:spcAft>
              <a:buSzPts val="2000"/>
              <a:buChar char=" "/>
            </a:pPr>
            <a:r>
              <a:rPr lang="en-US" sz="2800">
                <a:latin typeface="Arial Narrow"/>
                <a:ea typeface="Arial Narrow"/>
                <a:cs typeface="Arial Narrow"/>
                <a:sym typeface="Arial Narrow"/>
              </a:rPr>
              <a:t> </a:t>
            </a:r>
            <a:endParaRPr sz="2800">
              <a:latin typeface="Arial Narrow"/>
              <a:ea typeface="Arial Narrow"/>
              <a:cs typeface="Arial Narrow"/>
              <a:sym typeface="Arial Narrow"/>
            </a:endParaRPr>
          </a:p>
          <a:p>
            <a:pPr marL="91440" lvl="0" indent="-91440" algn="l" rtl="0">
              <a:lnSpc>
                <a:spcPct val="90000"/>
              </a:lnSpc>
              <a:spcBef>
                <a:spcPts val="1400"/>
              </a:spcBef>
              <a:spcAft>
                <a:spcPts val="0"/>
              </a:spcAft>
              <a:buSzPts val="2000"/>
              <a:buChar char=" "/>
            </a:pPr>
            <a:r>
              <a:rPr lang="en-US" sz="2800">
                <a:latin typeface="Arial Narrow"/>
                <a:ea typeface="Arial Narrow"/>
                <a:cs typeface="Arial Narrow"/>
                <a:sym typeface="Arial Narrow"/>
              </a:rPr>
              <a:t>Talk with your Supervisor, Director, or COO/VP of your Department who will help you make the report.</a:t>
            </a:r>
            <a:endParaRPr sz="2800"/>
          </a:p>
          <a:p>
            <a:pPr marL="91440" lvl="0" indent="0" algn="l" rtl="0">
              <a:lnSpc>
                <a:spcPct val="90000"/>
              </a:lnSpc>
              <a:spcBef>
                <a:spcPts val="1400"/>
              </a:spcBef>
              <a:spcAft>
                <a:spcPts val="0"/>
              </a:spcAft>
              <a:buSzPts val="2000"/>
              <a:buNone/>
            </a:pPr>
            <a:endParaRPr sz="2800">
              <a:latin typeface="Arial Narrow"/>
              <a:ea typeface="Arial Narrow"/>
              <a:cs typeface="Arial Narrow"/>
              <a:sym typeface="Arial Narrow"/>
            </a:endParaRPr>
          </a:p>
          <a:p>
            <a:pPr marL="91440" lvl="0" indent="0" algn="l" rtl="0">
              <a:lnSpc>
                <a:spcPct val="90000"/>
              </a:lnSpc>
              <a:spcBef>
                <a:spcPts val="1400"/>
              </a:spcBef>
              <a:spcAft>
                <a:spcPts val="0"/>
              </a:spcAft>
              <a:buSzPts val="2000"/>
              <a:buNone/>
            </a:pPr>
            <a:endParaRPr/>
          </a:p>
        </p:txBody>
      </p:sp>
      <p:pic>
        <p:nvPicPr>
          <p:cNvPr id="123" name="Google Shape;123;p19"/>
          <p:cNvPicPr preferRelativeResize="0"/>
          <p:nvPr/>
        </p:nvPicPr>
        <p:blipFill rotWithShape="1">
          <a:blip r:embed="rId3">
            <a:alphaModFix/>
          </a:blip>
          <a:srcRect/>
          <a:stretch/>
        </p:blipFill>
        <p:spPr>
          <a:xfrm>
            <a:off x="8335744" y="2185704"/>
            <a:ext cx="2819936" cy="362051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0"/>
          <p:cNvSpPr txBox="1">
            <a:spLocks noGrp="1"/>
          </p:cNvSpPr>
          <p:nvPr>
            <p:ph type="title" idx="4294967295"/>
          </p:nvPr>
        </p:nvSpPr>
        <p:spPr>
          <a:xfrm>
            <a:off x="785091" y="499774"/>
            <a:ext cx="10058400" cy="636587"/>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85000"/>
              </a:lnSpc>
              <a:spcBef>
                <a:spcPts val="0"/>
              </a:spcBef>
              <a:spcAft>
                <a:spcPts val="0"/>
              </a:spcAft>
              <a:buClr>
                <a:schemeClr val="accent3"/>
              </a:buClr>
              <a:buSzPct val="100000"/>
              <a:buFont typeface="Arial Narrow"/>
              <a:buNone/>
            </a:pPr>
            <a:r>
              <a:rPr lang="en-US">
                <a:solidFill>
                  <a:schemeClr val="accent3"/>
                </a:solidFill>
                <a:latin typeface="Arial Narrow"/>
                <a:ea typeface="Arial Narrow"/>
                <a:cs typeface="Arial Narrow"/>
                <a:sym typeface="Arial Narrow"/>
              </a:rPr>
              <a:t>Whistleblower Hotline</a:t>
            </a:r>
            <a:endParaRPr/>
          </a:p>
        </p:txBody>
      </p:sp>
      <p:sp>
        <p:nvSpPr>
          <p:cNvPr id="130" name="Google Shape;130;p20"/>
          <p:cNvSpPr txBox="1">
            <a:spLocks noGrp="1"/>
          </p:cNvSpPr>
          <p:nvPr>
            <p:ph type="body" idx="4294967295"/>
          </p:nvPr>
        </p:nvSpPr>
        <p:spPr>
          <a:xfrm>
            <a:off x="554182" y="1606117"/>
            <a:ext cx="8700655" cy="4022725"/>
          </a:xfrm>
          <a:prstGeom prst="rect">
            <a:avLst/>
          </a:prstGeom>
          <a:noFill/>
          <a:ln>
            <a:noFill/>
          </a:ln>
        </p:spPr>
        <p:txBody>
          <a:bodyPr spcFirstLastPara="1" wrap="square" lIns="0" tIns="45700" rIns="0" bIns="45700" anchor="t" anchorCtr="0">
            <a:normAutofit/>
          </a:bodyPr>
          <a:lstStyle/>
          <a:p>
            <a:pPr marL="324000" lvl="1" indent="0" algn="l" rtl="0">
              <a:lnSpc>
                <a:spcPct val="90000"/>
              </a:lnSpc>
              <a:spcBef>
                <a:spcPts val="0"/>
              </a:spcBef>
              <a:spcAft>
                <a:spcPts val="0"/>
              </a:spcAft>
              <a:buSzPts val="2000"/>
              <a:buNone/>
            </a:pPr>
            <a:r>
              <a:rPr lang="en-US" sz="2000" b="1">
                <a:solidFill>
                  <a:schemeClr val="dk1"/>
                </a:solidFill>
                <a:latin typeface="Arial Narrow"/>
                <a:ea typeface="Arial Narrow"/>
                <a:cs typeface="Arial Narrow"/>
                <a:sym typeface="Arial Narrow"/>
              </a:rPr>
              <a:t>SECURE, ANONYMOUS, CONFIDENTIAL </a:t>
            </a:r>
            <a:endParaRPr sz="2000" b="1">
              <a:solidFill>
                <a:schemeClr val="dk1"/>
              </a:solidFill>
              <a:latin typeface="Arial Narrow"/>
              <a:ea typeface="Arial Narrow"/>
              <a:cs typeface="Arial Narrow"/>
              <a:sym typeface="Arial Narrow"/>
            </a:endParaRPr>
          </a:p>
          <a:p>
            <a:pPr marL="324000" lvl="1" indent="0" algn="l" rtl="0">
              <a:lnSpc>
                <a:spcPct val="90000"/>
              </a:lnSpc>
              <a:spcBef>
                <a:spcPts val="600"/>
              </a:spcBef>
              <a:spcAft>
                <a:spcPts val="0"/>
              </a:spcAft>
              <a:buSzPts val="2000"/>
              <a:buNone/>
            </a:pPr>
            <a:endParaRPr sz="2000" b="1">
              <a:solidFill>
                <a:schemeClr val="dk1"/>
              </a:solidFill>
              <a:latin typeface="Arial Narrow"/>
              <a:ea typeface="Arial Narrow"/>
              <a:cs typeface="Arial Narrow"/>
              <a:sym typeface="Arial Narrow"/>
            </a:endParaRPr>
          </a:p>
          <a:p>
            <a:pPr marL="566928" lvl="2" indent="-182880" algn="l" rtl="0">
              <a:lnSpc>
                <a:spcPct val="90000"/>
              </a:lnSpc>
              <a:spcBef>
                <a:spcPts val="600"/>
              </a:spcBef>
              <a:spcAft>
                <a:spcPts val="0"/>
              </a:spcAft>
              <a:buSzPts val="2000"/>
              <a:buFont typeface="Noto Sans Symbols"/>
              <a:buChar char="▪"/>
            </a:pPr>
            <a:r>
              <a:rPr lang="en-US" sz="2000" b="1">
                <a:latin typeface="Arial Narrow"/>
                <a:ea typeface="Arial Narrow"/>
                <a:cs typeface="Arial Narrow"/>
                <a:sym typeface="Arial Narrow"/>
              </a:rPr>
              <a:t>Website: </a:t>
            </a:r>
            <a:r>
              <a:rPr lang="en-US" sz="2000">
                <a:latin typeface="Arial Narrow"/>
                <a:ea typeface="Arial Narrow"/>
                <a:cs typeface="Arial Narrow"/>
                <a:sym typeface="Arial Narrow"/>
              </a:rPr>
              <a:t> </a:t>
            </a:r>
            <a:r>
              <a:rPr lang="en-US" sz="2000" b="1" u="sng">
                <a:solidFill>
                  <a:schemeClr val="accent3"/>
                </a:solidFill>
                <a:latin typeface="Arial Narrow"/>
                <a:ea typeface="Arial Narrow"/>
                <a:cs typeface="Arial Narrow"/>
                <a:sym typeface="Arial Narrow"/>
              </a:rPr>
              <a:t>www.lighthouse-services.com/newviewalliance  </a:t>
            </a:r>
            <a:endParaRPr sz="2000" b="1" u="sng">
              <a:solidFill>
                <a:schemeClr val="accent3"/>
              </a:solidFill>
              <a:latin typeface="Arial Narrow"/>
              <a:ea typeface="Arial Narrow"/>
              <a:cs typeface="Arial Narrow"/>
              <a:sym typeface="Arial Narrow"/>
            </a:endParaRPr>
          </a:p>
          <a:p>
            <a:pPr marL="566928" lvl="2" indent="-182880" algn="l" rtl="0">
              <a:lnSpc>
                <a:spcPct val="90000"/>
              </a:lnSpc>
              <a:spcBef>
                <a:spcPts val="600"/>
              </a:spcBef>
              <a:spcAft>
                <a:spcPts val="0"/>
              </a:spcAft>
              <a:buSzPts val="2000"/>
              <a:buFont typeface="Noto Sans Symbols"/>
              <a:buChar char="▪"/>
            </a:pPr>
            <a:r>
              <a:rPr lang="en-US" sz="2000" b="1">
                <a:latin typeface="Arial Narrow"/>
                <a:ea typeface="Arial Narrow"/>
                <a:cs typeface="Arial Narrow"/>
                <a:sym typeface="Arial Narrow"/>
              </a:rPr>
              <a:t>Toll-Free Telephone:</a:t>
            </a:r>
            <a:endParaRPr sz="2000">
              <a:latin typeface="Arial Narrow"/>
              <a:ea typeface="Arial Narrow"/>
              <a:cs typeface="Arial Narrow"/>
              <a:sym typeface="Arial Narrow"/>
            </a:endParaRPr>
          </a:p>
          <a:p>
            <a:pPr marL="749808" lvl="3" indent="-182880" algn="l" rtl="0">
              <a:lnSpc>
                <a:spcPct val="90000"/>
              </a:lnSpc>
              <a:spcBef>
                <a:spcPts val="600"/>
              </a:spcBef>
              <a:spcAft>
                <a:spcPts val="0"/>
              </a:spcAft>
              <a:buSzPts val="2000"/>
              <a:buFont typeface="Noto Sans Symbols"/>
              <a:buChar char="▪"/>
            </a:pPr>
            <a:r>
              <a:rPr lang="en-US" sz="2000">
                <a:latin typeface="Arial"/>
                <a:ea typeface="Arial"/>
                <a:cs typeface="Arial"/>
                <a:sym typeface="Arial"/>
              </a:rPr>
              <a:t>English speaking USA and Canada:</a:t>
            </a:r>
            <a:r>
              <a:rPr lang="en-US" sz="2000" b="1">
                <a:latin typeface="Arial"/>
                <a:ea typeface="Arial"/>
                <a:cs typeface="Arial"/>
                <a:sym typeface="Arial"/>
              </a:rPr>
              <a:t> </a:t>
            </a:r>
            <a:r>
              <a:rPr lang="en-US" sz="2000">
                <a:solidFill>
                  <a:srgbClr val="000000"/>
                </a:solidFill>
                <a:latin typeface="Arial"/>
                <a:ea typeface="Arial"/>
                <a:cs typeface="Arial"/>
                <a:sym typeface="Arial"/>
              </a:rPr>
              <a:t>(877) 472-2110</a:t>
            </a:r>
            <a:endParaRPr sz="2000" b="1">
              <a:latin typeface="Arial"/>
              <a:ea typeface="Arial"/>
              <a:cs typeface="Arial"/>
              <a:sym typeface="Arial"/>
            </a:endParaRPr>
          </a:p>
          <a:p>
            <a:pPr marL="749808" lvl="3" indent="-182880" algn="l" rtl="0">
              <a:lnSpc>
                <a:spcPct val="90000"/>
              </a:lnSpc>
              <a:spcBef>
                <a:spcPts val="600"/>
              </a:spcBef>
              <a:spcAft>
                <a:spcPts val="0"/>
              </a:spcAft>
              <a:buSzPts val="2000"/>
              <a:buFont typeface="Noto Sans Symbols"/>
              <a:buChar char="▪"/>
            </a:pPr>
            <a:r>
              <a:rPr lang="en-US" sz="2000">
                <a:latin typeface="Arial"/>
                <a:ea typeface="Arial"/>
                <a:cs typeface="Arial"/>
                <a:sym typeface="Arial"/>
              </a:rPr>
              <a:t>Spanish speaking USA and Canada: (800) 216-1288</a:t>
            </a:r>
            <a:endParaRPr>
              <a:latin typeface="Arial"/>
              <a:ea typeface="Arial"/>
              <a:cs typeface="Arial"/>
              <a:sym typeface="Arial"/>
            </a:endParaRPr>
          </a:p>
          <a:p>
            <a:pPr marL="566928" lvl="2" indent="-182880" algn="l" rtl="0">
              <a:lnSpc>
                <a:spcPct val="90000"/>
              </a:lnSpc>
              <a:spcBef>
                <a:spcPts val="600"/>
              </a:spcBef>
              <a:spcAft>
                <a:spcPts val="0"/>
              </a:spcAft>
              <a:buSzPts val="2000"/>
              <a:buFont typeface="Noto Sans Symbols"/>
              <a:buChar char="▪"/>
            </a:pPr>
            <a:r>
              <a:rPr lang="en-US" sz="2000" b="1">
                <a:latin typeface="Arial Narrow"/>
                <a:ea typeface="Arial Narrow"/>
                <a:cs typeface="Arial Narrow"/>
                <a:sym typeface="Arial Narrow"/>
              </a:rPr>
              <a:t>E-mail:</a:t>
            </a:r>
            <a:r>
              <a:rPr lang="en-US" sz="2000">
                <a:latin typeface="Arial Narrow"/>
                <a:ea typeface="Arial Narrow"/>
                <a:cs typeface="Arial Narrow"/>
                <a:sym typeface="Arial Narrow"/>
              </a:rPr>
              <a:t> </a:t>
            </a:r>
            <a:r>
              <a:rPr lang="en-US" sz="2000" u="sng">
                <a:solidFill>
                  <a:schemeClr val="accent3"/>
                </a:solidFill>
                <a:latin typeface="Arial Narrow"/>
                <a:ea typeface="Arial Narrow"/>
                <a:cs typeface="Arial Narrow"/>
                <a:sym typeface="Arial Narrow"/>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reports@lighthouse-services.com</a:t>
            </a:r>
            <a:r>
              <a:rPr lang="en-US" sz="2000">
                <a:latin typeface="Arial Narrow"/>
                <a:ea typeface="Arial Narrow"/>
                <a:cs typeface="Arial Narrow"/>
                <a:sym typeface="Arial Narrow"/>
              </a:rPr>
              <a:t> (must include company name with report)</a:t>
            </a:r>
            <a:endParaRPr/>
          </a:p>
          <a:p>
            <a:pPr marL="566928" lvl="2" indent="-182880" algn="l" rtl="0">
              <a:lnSpc>
                <a:spcPct val="90000"/>
              </a:lnSpc>
              <a:spcBef>
                <a:spcPts val="600"/>
              </a:spcBef>
              <a:spcAft>
                <a:spcPts val="0"/>
              </a:spcAft>
              <a:buSzPts val="2000"/>
              <a:buFont typeface="Noto Sans Symbols"/>
              <a:buChar char="▪"/>
            </a:pPr>
            <a:r>
              <a:rPr lang="en-US" sz="2000" b="1">
                <a:latin typeface="Arial Narrow"/>
                <a:ea typeface="Arial Narrow"/>
                <a:cs typeface="Arial Narrow"/>
                <a:sym typeface="Arial Narrow"/>
              </a:rPr>
              <a:t>Fax:</a:t>
            </a:r>
            <a:r>
              <a:rPr lang="en-US" sz="2000">
                <a:latin typeface="Arial Narrow"/>
                <a:ea typeface="Arial Narrow"/>
                <a:cs typeface="Arial Narrow"/>
                <a:sym typeface="Arial Narrow"/>
              </a:rPr>
              <a:t> (215) 689-3885 (must include company name with report)</a:t>
            </a:r>
            <a:endParaRPr/>
          </a:p>
          <a:p>
            <a:pPr marL="566928" lvl="2" indent="-182880" algn="l" rtl="0">
              <a:lnSpc>
                <a:spcPct val="90000"/>
              </a:lnSpc>
              <a:spcBef>
                <a:spcPts val="600"/>
              </a:spcBef>
              <a:spcAft>
                <a:spcPts val="0"/>
              </a:spcAft>
              <a:buSzPts val="2000"/>
              <a:buFont typeface="Noto Sans Symbols"/>
              <a:buChar char="▪"/>
            </a:pPr>
            <a:r>
              <a:rPr lang="en-US" sz="2000" b="1">
                <a:latin typeface="Arial Narrow"/>
                <a:ea typeface="Arial Narrow"/>
                <a:cs typeface="Arial Narrow"/>
                <a:sym typeface="Arial Narrow"/>
              </a:rPr>
              <a:t>Letter: </a:t>
            </a:r>
            <a:r>
              <a:rPr lang="en-US" sz="1800">
                <a:latin typeface="Arial Narrow"/>
                <a:ea typeface="Arial Narrow"/>
                <a:cs typeface="Arial Narrow"/>
                <a:sym typeface="Arial Narrow"/>
              </a:rPr>
              <a:t>Lighthouse Services, Inc. </a:t>
            </a:r>
            <a:endParaRPr/>
          </a:p>
          <a:p>
            <a:pPr marL="384048" lvl="2" indent="0" algn="l" rtl="0">
              <a:lnSpc>
                <a:spcPct val="90000"/>
              </a:lnSpc>
              <a:spcBef>
                <a:spcPts val="600"/>
              </a:spcBef>
              <a:spcAft>
                <a:spcPts val="0"/>
              </a:spcAft>
              <a:buSzPts val="1800"/>
              <a:buNone/>
            </a:pPr>
            <a:r>
              <a:rPr lang="en-US" sz="1800">
                <a:latin typeface="Arial Narrow"/>
                <a:ea typeface="Arial Narrow"/>
                <a:cs typeface="Arial Narrow"/>
                <a:sym typeface="Arial Narrow"/>
              </a:rPr>
              <a:t>	      1710 Walton Road, Suite 204, Blue Bell, PA   19422 </a:t>
            </a:r>
            <a:endParaRPr/>
          </a:p>
          <a:p>
            <a:pPr marL="566928" lvl="2" indent="-55879" algn="l" rtl="0">
              <a:lnSpc>
                <a:spcPct val="90000"/>
              </a:lnSpc>
              <a:spcBef>
                <a:spcPts val="600"/>
              </a:spcBef>
              <a:spcAft>
                <a:spcPts val="0"/>
              </a:spcAft>
              <a:buSzPts val="2000"/>
              <a:buFont typeface="Noto Sans Symbols"/>
              <a:buNone/>
            </a:pPr>
            <a:endParaRPr sz="2000" b="1">
              <a:latin typeface="Arial Narrow"/>
              <a:ea typeface="Arial Narrow"/>
              <a:cs typeface="Arial Narrow"/>
              <a:sym typeface="Arial Narrow"/>
            </a:endParaRPr>
          </a:p>
          <a:p>
            <a:pPr marL="91440" lvl="0" indent="0" algn="l" rtl="0">
              <a:lnSpc>
                <a:spcPct val="90000"/>
              </a:lnSpc>
              <a:spcBef>
                <a:spcPts val="1600"/>
              </a:spcBef>
              <a:spcAft>
                <a:spcPts val="0"/>
              </a:spcAft>
              <a:buSzPts val="2000"/>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graphicFrame>
        <p:nvGraphicFramePr>
          <p:cNvPr id="136" name="Google Shape;136;p35"/>
          <p:cNvGraphicFramePr/>
          <p:nvPr/>
        </p:nvGraphicFramePr>
        <p:xfrm>
          <a:off x="3191069" y="0"/>
          <a:ext cx="5859625" cy="6307494"/>
        </p:xfrm>
        <a:graphic>
          <a:graphicData uri="http://schemas.openxmlformats.org/presentationml/2006/ole">
            <mc:AlternateContent xmlns:mc="http://schemas.openxmlformats.org/markup-compatibility/2006">
              <mc:Choice xmlns:v="urn:schemas-microsoft-com:vml" Requires="v">
                <p:oleObj spid="_x0000_s1027" r:id="rId4" imgW="5859625" imgH="6307494" progId="Acrobat.Document.DC">
                  <p:embed/>
                </p:oleObj>
              </mc:Choice>
              <mc:Fallback>
                <p:oleObj r:id="rId4" imgW="5859625" imgH="6307494" progId="Acrobat.Document.DC">
                  <p:embed/>
                  <p:pic>
                    <p:nvPicPr>
                      <p:cNvPr id="136" name="Google Shape;136;p35"/>
                      <p:cNvPicPr preferRelativeResize="0"/>
                      <p:nvPr/>
                    </p:nvPicPr>
                    <p:blipFill rotWithShape="1">
                      <a:blip r:embed="rId5">
                        <a:alphaModFix/>
                      </a:blip>
                      <a:srcRect/>
                      <a:stretch/>
                    </p:blipFill>
                    <p:spPr>
                      <a:xfrm>
                        <a:off x="3191069" y="0"/>
                        <a:ext cx="5859625" cy="6307494"/>
                      </a:xfrm>
                      <a:prstGeom prst="rect">
                        <a:avLst/>
                      </a:prstGeom>
                      <a:noFill/>
                      <a:ln>
                        <a:noFill/>
                      </a:ln>
                    </p:spPr>
                  </p:pic>
                </p:oleObj>
              </mc:Fallback>
            </mc:AlternateContent>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36"/>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ctr" rtl="0">
              <a:lnSpc>
                <a:spcPct val="85000"/>
              </a:lnSpc>
              <a:spcBef>
                <a:spcPts val="0"/>
              </a:spcBef>
              <a:spcAft>
                <a:spcPts val="0"/>
              </a:spcAft>
              <a:buSzPts val="4800"/>
              <a:buNone/>
            </a:pPr>
            <a:r>
              <a:rPr lang="en-US"/>
              <a:t>Questions??  </a:t>
            </a:r>
            <a:endParaRPr/>
          </a:p>
        </p:txBody>
      </p:sp>
      <p:sp>
        <p:nvSpPr>
          <p:cNvPr id="142" name="Google Shape;142;p36"/>
          <p:cNvSpPr txBox="1">
            <a:spLocks noGrp="1"/>
          </p:cNvSpPr>
          <p:nvPr>
            <p:ph type="body" idx="1"/>
          </p:nvPr>
        </p:nvSpPr>
        <p:spPr>
          <a:xfrm>
            <a:off x="1097280" y="2364059"/>
            <a:ext cx="10058400" cy="2709746"/>
          </a:xfrm>
          <a:prstGeom prst="rect">
            <a:avLst/>
          </a:prstGeom>
          <a:noFill/>
          <a:ln>
            <a:noFill/>
          </a:ln>
        </p:spPr>
        <p:txBody>
          <a:bodyPr spcFirstLastPara="1" wrap="square" lIns="0" tIns="45700" rIns="0" bIns="45700" anchor="t" anchorCtr="0">
            <a:normAutofit fontScale="85000" lnSpcReduction="10000"/>
          </a:bodyPr>
          <a:lstStyle/>
          <a:p>
            <a:pPr marL="0" lvl="0" indent="0">
              <a:spcBef>
                <a:spcPts val="0"/>
              </a:spcBef>
              <a:buSzPct val="100840"/>
              <a:buNone/>
            </a:pPr>
            <a:r>
              <a:rPr lang="en-US" sz="2800" dirty="0">
                <a:latin typeface="Arial Narrow"/>
                <a:ea typeface="Arial Narrow"/>
                <a:cs typeface="Arial Narrow"/>
                <a:sym typeface="Arial Narrow"/>
              </a:rPr>
              <a:t>The New View Alliance Corporate Compliance Plan and Corporate Compliance Policies are located on the New </a:t>
            </a:r>
            <a:r>
              <a:rPr lang="en-US" sz="2800" dirty="0" smtClean="0">
                <a:latin typeface="Arial Narrow"/>
                <a:ea typeface="Arial Narrow"/>
                <a:cs typeface="Arial Narrow"/>
                <a:sym typeface="Arial Narrow"/>
              </a:rPr>
              <a:t>View Alliance web page: </a:t>
            </a:r>
            <a:r>
              <a:rPr lang="en-US" sz="2800" u="sng" dirty="0">
                <a:solidFill>
                  <a:schemeClr val="hlink"/>
                </a:solidFill>
                <a:latin typeface="Arial Narrow"/>
                <a:ea typeface="Arial Narrow"/>
                <a:cs typeface="Arial Narrow"/>
                <a:sym typeface="Arial Narrow"/>
                <a:hlinkClick r:id="rId3"/>
              </a:rPr>
              <a:t>https://</a:t>
            </a:r>
            <a:r>
              <a:rPr lang="en-US" sz="2800" u="sng" dirty="0" smtClean="0">
                <a:solidFill>
                  <a:schemeClr val="hlink"/>
                </a:solidFill>
                <a:latin typeface="Arial Narrow"/>
                <a:ea typeface="Arial Narrow"/>
                <a:cs typeface="Arial Narrow"/>
                <a:sym typeface="Arial Narrow"/>
                <a:hlinkClick r:id="rId3"/>
              </a:rPr>
              <a:t>www.newviewalliance.org/policies</a:t>
            </a:r>
            <a:endParaRPr lang="en-US" sz="2800" u="sng" dirty="0" smtClean="0">
              <a:solidFill>
                <a:schemeClr val="hlink"/>
              </a:solidFill>
              <a:latin typeface="Arial Narrow"/>
              <a:ea typeface="Arial Narrow"/>
              <a:cs typeface="Arial Narrow"/>
              <a:sym typeface="Arial Narrow"/>
            </a:endParaRPr>
          </a:p>
          <a:p>
            <a:pPr marL="0" lvl="0" indent="0">
              <a:spcBef>
                <a:spcPts val="0"/>
              </a:spcBef>
              <a:buSzPct val="100840"/>
              <a:buNone/>
            </a:pPr>
            <a:endParaRPr sz="2800" dirty="0">
              <a:latin typeface="Arial Narrow"/>
              <a:ea typeface="Arial Narrow"/>
              <a:cs typeface="Arial Narrow"/>
              <a:sym typeface="Arial Narrow"/>
            </a:endParaRPr>
          </a:p>
          <a:p>
            <a:pPr marL="0" lvl="0" indent="0" algn="l" rtl="0">
              <a:lnSpc>
                <a:spcPct val="90000"/>
              </a:lnSpc>
              <a:spcBef>
                <a:spcPts val="0"/>
              </a:spcBef>
              <a:spcAft>
                <a:spcPts val="0"/>
              </a:spcAft>
              <a:buSzPct val="100840"/>
              <a:buNone/>
            </a:pPr>
            <a:r>
              <a:rPr lang="en-US" sz="2800" dirty="0">
                <a:latin typeface="Arial Narrow"/>
                <a:ea typeface="Arial Narrow"/>
                <a:cs typeface="Arial Narrow"/>
                <a:sym typeface="Arial Narrow"/>
              </a:rPr>
              <a:t>Email or phone the Corporate Compliance Officer: </a:t>
            </a:r>
            <a:r>
              <a:rPr lang="en-US" sz="2800" u="sng" dirty="0">
                <a:latin typeface="Arial Narrow"/>
                <a:ea typeface="Arial Narrow"/>
                <a:cs typeface="Arial Narrow"/>
                <a:sym typeface="Arial Narrow"/>
              </a:rPr>
              <a:t>Eric Fitzpatrick</a:t>
            </a:r>
            <a:endParaRPr sz="2800" dirty="0">
              <a:latin typeface="Arial Narrow"/>
              <a:ea typeface="Arial Narrow"/>
              <a:cs typeface="Arial Narrow"/>
              <a:sym typeface="Arial Narrow"/>
            </a:endParaRPr>
          </a:p>
          <a:p>
            <a:pPr marL="0" lvl="0" indent="0" algn="l" rtl="0">
              <a:lnSpc>
                <a:spcPct val="90000"/>
              </a:lnSpc>
              <a:spcBef>
                <a:spcPts val="0"/>
              </a:spcBef>
              <a:spcAft>
                <a:spcPts val="0"/>
              </a:spcAft>
              <a:buSzPct val="100840"/>
              <a:buNone/>
            </a:pPr>
            <a:endParaRPr sz="2800" dirty="0"/>
          </a:p>
          <a:p>
            <a:pPr marL="800100" lvl="1" indent="-342900" algn="l" rtl="0">
              <a:lnSpc>
                <a:spcPct val="90000"/>
              </a:lnSpc>
              <a:spcBef>
                <a:spcPts val="0"/>
              </a:spcBef>
              <a:spcAft>
                <a:spcPts val="0"/>
              </a:spcAft>
              <a:buSzPct val="100840"/>
              <a:buFont typeface="Noto Sans Symbols"/>
              <a:buChar char="▪"/>
            </a:pPr>
            <a:r>
              <a:rPr lang="en-US" sz="2800" dirty="0">
                <a:latin typeface="Arial Narrow"/>
                <a:ea typeface="Arial Narrow"/>
                <a:cs typeface="Arial Narrow"/>
                <a:sym typeface="Arial Narrow"/>
              </a:rPr>
              <a:t>716-529-1240 </a:t>
            </a:r>
            <a:endParaRPr sz="2800" dirty="0">
              <a:latin typeface="Arial Narrow"/>
              <a:ea typeface="Arial Narrow"/>
              <a:cs typeface="Arial Narrow"/>
              <a:sym typeface="Arial Narrow"/>
            </a:endParaRPr>
          </a:p>
          <a:p>
            <a:pPr marL="800100" lvl="1" indent="-342900" algn="l" rtl="0">
              <a:lnSpc>
                <a:spcPct val="90000"/>
              </a:lnSpc>
              <a:spcBef>
                <a:spcPts val="0"/>
              </a:spcBef>
              <a:spcAft>
                <a:spcPts val="0"/>
              </a:spcAft>
              <a:buSzPct val="100840"/>
              <a:buFont typeface="Noto Sans Symbols"/>
              <a:buChar char="▪"/>
            </a:pPr>
            <a:r>
              <a:rPr lang="en-US" sz="2800" u="sng" dirty="0">
                <a:solidFill>
                  <a:schemeClr val="hlink"/>
                </a:solidFill>
                <a:latin typeface="Arial Narrow"/>
                <a:ea typeface="Arial Narrow"/>
                <a:cs typeface="Arial Narrow"/>
                <a:sym typeface="Arial Narrow"/>
                <a:hlinkClick r:id="rId4"/>
              </a:rPr>
              <a:t>EFitzpatrick@newviewalliance.org</a:t>
            </a:r>
            <a:endParaRPr sz="2800" dirty="0"/>
          </a:p>
          <a:p>
            <a:pPr marL="91440" lvl="0" indent="-91440" algn="l" rtl="0">
              <a:lnSpc>
                <a:spcPct val="90000"/>
              </a:lnSpc>
              <a:spcBef>
                <a:spcPts val="1600"/>
              </a:spcBef>
              <a:spcAft>
                <a:spcPts val="0"/>
              </a:spcAft>
              <a:buSzPct val="84033"/>
              <a:buChar char=" "/>
            </a:pPr>
            <a:r>
              <a:rPr lang="en-US" sz="2800" dirty="0">
                <a:latin typeface="Arial Narrow"/>
                <a:ea typeface="Arial Narrow"/>
                <a:cs typeface="Arial Narrow"/>
                <a:sym typeface="Arial Narrow"/>
              </a:rPr>
              <a:t> </a:t>
            </a:r>
            <a:endParaRPr dirty="0"/>
          </a:p>
          <a:p>
            <a:pPr marL="457200" lvl="0" indent="-228600" algn="l" rtl="0">
              <a:lnSpc>
                <a:spcPct val="90000"/>
              </a:lnSpc>
              <a:spcBef>
                <a:spcPts val="1200"/>
              </a:spcBef>
              <a:spcAft>
                <a:spcPts val="0"/>
              </a:spcAft>
              <a:buSzPct val="105882"/>
              <a:buNone/>
            </a:pPr>
            <a:endParaRPr dirty="0"/>
          </a:p>
        </p:txBody>
      </p:sp>
    </p:spTree>
  </p:cSld>
  <p:clrMapOvr>
    <a:masterClrMapping/>
  </p:clrMapOvr>
</p:sld>
</file>

<file path=ppt/theme/theme1.xml><?xml version="1.0" encoding="utf-8"?>
<a:theme xmlns:a="http://schemas.openxmlformats.org/drawingml/2006/main" name="Retrospect">
  <a:themeElements>
    <a:clrScheme name="Yellow">
      <a:dk1>
        <a:srgbClr val="000000"/>
      </a:dk1>
      <a:lt1>
        <a:srgbClr val="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1079</Words>
  <Application>Microsoft Office PowerPoint</Application>
  <PresentationFormat>Widescreen</PresentationFormat>
  <Paragraphs>113</Paragraphs>
  <Slides>8</Slides>
  <Notes>8</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8</vt:i4>
      </vt:variant>
    </vt:vector>
  </HeadingPairs>
  <TitlesOfParts>
    <vt:vector size="15" baseType="lpstr">
      <vt:lpstr>Arial Narrow</vt:lpstr>
      <vt:lpstr>Noto Sans Symbols</vt:lpstr>
      <vt:lpstr>Arial</vt:lpstr>
      <vt:lpstr>Calibri</vt:lpstr>
      <vt:lpstr>Tahoma</vt:lpstr>
      <vt:lpstr>Retrospect</vt:lpstr>
      <vt:lpstr>Adobe Acrobat Document</vt:lpstr>
      <vt:lpstr>New View Alliance</vt:lpstr>
      <vt:lpstr>New View Alliance  Corporate Integrity Department</vt:lpstr>
      <vt:lpstr>Risks of Fraud Waste &amp; Abuse (examples)</vt:lpstr>
      <vt:lpstr>Reporting Potential Compliance Issues</vt:lpstr>
      <vt:lpstr>Here’s How You Make a Report (The information below is also on the Standards of Conduct)</vt:lpstr>
      <vt:lpstr>Whistleblower Hotline</vt:lpstr>
      <vt:lpstr>PowerPoint Presentation</vt:lpstr>
      <vt:lpstr>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View Alliance</dc:title>
  <dc:creator>Sara Oche</dc:creator>
  <cp:lastModifiedBy>Sara Oche</cp:lastModifiedBy>
  <cp:revision>1</cp:revision>
  <dcterms:created xsi:type="dcterms:W3CDTF">2023-01-30T15:21:13Z</dcterms:created>
  <dcterms:modified xsi:type="dcterms:W3CDTF">2024-08-12T18:54:23Z</dcterms:modified>
</cp:coreProperties>
</file>